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000"/>
    <a:srgbClr val="753805"/>
    <a:srgbClr val="7A0000"/>
    <a:srgbClr val="2A7E54"/>
    <a:srgbClr val="FFFFCC"/>
    <a:srgbClr val="226845"/>
    <a:srgbClr val="1D591D"/>
    <a:srgbClr val="2A7E2A"/>
    <a:srgbClr val="0060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C188D-7AA0-4BD6-A8D1-BDB690168CBD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235FC-491D-4CE6-9FA4-CB21228CB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D49EF-2A19-4707-95FB-9FFA73A11003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559DF-501B-481A-AC4F-FF644672BC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59DF-501B-481A-AC4F-FF644672BCC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59DF-501B-481A-AC4F-FF644672BCC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6DDDE-3C24-42F7-AD86-2E92357493A0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1357298"/>
            <a:ext cx="5377800" cy="235973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300" dirty="0" smtClean="0">
                <a:ln w="11430"/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Формы работы с</a:t>
            </a:r>
            <a:br>
              <a:rPr lang="ru-RU" sz="4000" b="1" spc="300" dirty="0" smtClean="0">
                <a:ln w="11430"/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r>
              <a:rPr lang="ru-RU" sz="4000" b="1" spc="300" dirty="0" smtClean="0">
                <a:ln w="11430"/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детьми по</a:t>
            </a:r>
            <a:br>
              <a:rPr lang="ru-RU" sz="4000" b="1" spc="300" dirty="0" smtClean="0">
                <a:ln w="11430"/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r>
              <a:rPr lang="ru-RU" sz="4000" b="1" spc="300" dirty="0" smtClean="0">
                <a:ln w="11430"/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экологии</a:t>
            </a:r>
            <a:endParaRPr lang="ru-RU" sz="4000" b="1" spc="300" dirty="0">
              <a:ln w="11430"/>
              <a:blipFill dpi="0" rotWithShape="1">
                <a:blip r:embed="rId3"/>
                <a:srcRect/>
                <a:stretch>
                  <a:fillRect/>
                </a:stretch>
              </a:blip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4643446"/>
            <a:ext cx="43204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Выполнила:</a:t>
            </a:r>
          </a:p>
          <a:p>
            <a:pPr algn="ctr"/>
            <a:r>
              <a:rPr lang="ru-RU" sz="2000" i="1" dirty="0" smtClean="0"/>
              <a:t>Воловик Вера Николаевна</a:t>
            </a:r>
          </a:p>
          <a:p>
            <a:pPr algn="ctr"/>
            <a:r>
              <a:rPr lang="ru-RU" sz="2000" i="1" dirty="0" smtClean="0"/>
              <a:t>Воспитатель группы №  3</a:t>
            </a:r>
          </a:p>
          <a:p>
            <a:pPr algn="ctr"/>
            <a:r>
              <a:rPr lang="ru-RU" sz="2000" i="1" dirty="0" smtClean="0"/>
              <a:t>МБДОУ № 5 </a:t>
            </a:r>
          </a:p>
          <a:p>
            <a:pPr algn="ctr"/>
            <a:r>
              <a:rPr lang="ru-RU" sz="2000" i="1" dirty="0" smtClean="0"/>
              <a:t>г. Ковров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3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857356" y="214290"/>
            <a:ext cx="5929354" cy="50006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857356" y="571481"/>
            <a:ext cx="52864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Эколого-психологический тренинг</a:t>
            </a:r>
            <a:r>
              <a:rPr lang="ru-RU" sz="2400" dirty="0" smtClean="0"/>
              <a:t> 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928671"/>
            <a:ext cx="642942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позволяет решать следующие задачи:</a:t>
            </a:r>
          </a:p>
          <a:p>
            <a:r>
              <a:rPr lang="ru-RU" sz="2400" dirty="0" smtClean="0"/>
              <a:t>-формирование позитивного взгляда на себя и окружающий мир в целом</a:t>
            </a:r>
            <a:r>
              <a:rPr lang="ru-RU" sz="2400" dirty="0" smtClean="0"/>
              <a:t>;</a:t>
            </a:r>
            <a:endParaRPr lang="ru-RU" sz="2400" dirty="0" smtClean="0"/>
          </a:p>
          <a:p>
            <a:r>
              <a:rPr lang="ru-RU" sz="2400" dirty="0" smtClean="0"/>
              <a:t>-формирование, развитие экологических установок у детей (например, нет «вредных» и «полезных» насекомых), преодоление прагматического отношения к природным объектам;</a:t>
            </a:r>
          </a:p>
          <a:p>
            <a:r>
              <a:rPr lang="ru-RU" sz="2400" dirty="0" smtClean="0"/>
              <a:t>- обучение умениям и навыкам взаимодействия с природой (например, не кричу в лесу, потому что это чужой дом);</a:t>
            </a:r>
          </a:p>
          <a:p>
            <a:r>
              <a:rPr lang="ru-RU" sz="2400" dirty="0" smtClean="0"/>
              <a:t>- развитие восприятия ребенка при контакте с природой (например, обследуя ракушки, воздействуем на все сенсорные анализаторы ребенка; трогаем, смотрим, нюхаем, слушаем, взвешиваем);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1979712" y="2071678"/>
            <a:ext cx="6840760" cy="445366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dirty="0" smtClean="0"/>
              <a:t>Один из путей повышения эффективности экологического воспитания состоит в использовании разнообразных форм и методов работы.</a:t>
            </a:r>
            <a:br>
              <a:rPr lang="ru-RU" sz="2800" dirty="0" smtClean="0"/>
            </a:br>
            <a:r>
              <a:rPr lang="ru-RU" sz="2800" dirty="0" smtClean="0"/>
              <a:t>Перечень форм и методов экологической работы, используемых в дошкольных учреждениях:</a:t>
            </a:r>
            <a:br>
              <a:rPr lang="ru-RU" sz="2800" dirty="0" smtClean="0"/>
            </a:br>
            <a:endParaRPr lang="ru-RU" sz="2800" dirty="0" smtClean="0"/>
          </a:p>
        </p:txBody>
      </p:sp>
      <p:pic>
        <p:nvPicPr>
          <p:cNvPr id="20" name="Рисунок 19" descr="Рисунок3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835696" y="636372"/>
            <a:ext cx="6839147" cy="920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Grp="1" noChangeArrowheads="1"/>
          </p:cNvSpPr>
          <p:nvPr>
            <p:ph idx="1"/>
          </p:nvPr>
        </p:nvSpPr>
        <p:spPr bwMode="auto">
          <a:xfrm>
            <a:off x="1857356" y="1357298"/>
            <a:ext cx="7000924" cy="459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- Организованная образовательная деятельность;</a:t>
            </a:r>
          </a:p>
          <a:p>
            <a:pPr>
              <a:buNone/>
            </a:pPr>
            <a:r>
              <a:rPr lang="ru-RU" sz="2400" dirty="0" smtClean="0"/>
              <a:t>- походы и экскурсии;</a:t>
            </a:r>
          </a:p>
          <a:p>
            <a:pPr>
              <a:buNone/>
            </a:pPr>
            <a:r>
              <a:rPr lang="ru-RU" sz="2400" dirty="0" smtClean="0"/>
              <a:t>- экологические праздники и досуги;</a:t>
            </a:r>
          </a:p>
          <a:p>
            <a:pPr>
              <a:buNone/>
            </a:pPr>
            <a:r>
              <a:rPr lang="ru-RU" sz="2400" dirty="0" smtClean="0"/>
              <a:t>- ознакомление детей с природой в повседневной жизни: прогулки, наблюдения</a:t>
            </a:r>
          </a:p>
          <a:p>
            <a:pPr>
              <a:buNone/>
            </a:pPr>
            <a:r>
              <a:rPr lang="ru-RU" sz="2400" dirty="0" smtClean="0"/>
              <a:t>- элементарная поисковая деятельность детей: эксперименты и опыты</a:t>
            </a:r>
            <a:r>
              <a:rPr lang="ru-RU" sz="2400" b="1" dirty="0" smtClean="0"/>
              <a:t> 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Игры по экологии (дидактические, имитационные, игры - моделирование - экосистем; соревновательные, игры - путешествия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); </a:t>
            </a:r>
            <a:r>
              <a:rPr lang="ru-RU" sz="2400" b="1" dirty="0" smtClean="0"/>
              <a:t>     </a:t>
            </a:r>
            <a:endParaRPr lang="ru-RU" sz="2400" dirty="0" smtClean="0"/>
          </a:p>
        </p:txBody>
      </p:sp>
      <p:pic>
        <p:nvPicPr>
          <p:cNvPr id="7" name="Рисунок 6" descr="Рисунок3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835696" y="548680"/>
            <a:ext cx="6839147" cy="9204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428992" y="714356"/>
            <a:ext cx="30003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Традиционные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627784" y="1556792"/>
            <a:ext cx="5976664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120000"/>
              </a:lnSpc>
              <a:buClr>
                <a:srgbClr val="006600"/>
              </a:buClr>
              <a:buSzPct val="75000"/>
            </a:pPr>
            <a:endParaRPr lang="ru-RU" sz="2800" i="1" dirty="0" smtClean="0"/>
          </a:p>
          <a:p>
            <a:pPr marL="342900" indent="-342900" eaLnBrk="0" hangingPunct="0">
              <a:spcBef>
                <a:spcPct val="20000"/>
              </a:spcBef>
              <a:buSzPct val="75000"/>
              <a:buFontTx/>
              <a:buBlip>
                <a:blip r:embed="rId3"/>
              </a:buBlip>
            </a:pPr>
            <a:endParaRPr lang="ru-RU" sz="2800" dirty="0"/>
          </a:p>
        </p:txBody>
      </p:sp>
      <p:pic>
        <p:nvPicPr>
          <p:cNvPr id="5" name="Рисунок 4" descr="Рисунок3.pn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1835696" y="548680"/>
            <a:ext cx="6839147" cy="92042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786050" y="1285860"/>
            <a:ext cx="478634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>- экологические конкурсы;</a:t>
            </a:r>
            <a:br>
              <a:rPr lang="ru-RU" sz="2400" dirty="0" smtClean="0"/>
            </a:br>
            <a:r>
              <a:rPr lang="ru-RU" sz="2400" dirty="0" smtClean="0"/>
              <a:t>- день( неделя) экологического творчества</a:t>
            </a:r>
            <a:br>
              <a:rPr lang="ru-RU" sz="2400" dirty="0" smtClean="0"/>
            </a:br>
            <a:r>
              <a:rPr lang="ru-RU" sz="2400" dirty="0" smtClean="0"/>
              <a:t>- обсуждение и проигрывание ситуаций;</a:t>
            </a:r>
          </a:p>
          <a:p>
            <a:pPr algn="ctr"/>
            <a:r>
              <a:rPr lang="ru-RU" sz="2400" dirty="0" smtClean="0"/>
              <a:t>      - ведение фенологических</a:t>
            </a:r>
          </a:p>
          <a:p>
            <a:pPr algn="ctr"/>
            <a:r>
              <a:rPr lang="ru-RU" sz="2400" dirty="0" smtClean="0"/>
              <a:t>      календарей природы</a:t>
            </a:r>
          </a:p>
          <a:p>
            <a:pPr algn="ctr">
              <a:buFontTx/>
              <a:buChar char="-"/>
            </a:pPr>
            <a:r>
              <a:rPr lang="ru-RU" sz="2400" dirty="0" smtClean="0"/>
              <a:t>Экологические праздники,</a:t>
            </a:r>
          </a:p>
          <a:p>
            <a:pPr algn="ctr"/>
            <a:r>
              <a:rPr lang="ru-RU" sz="2400" dirty="0" smtClean="0"/>
              <a:t> фестивали</a:t>
            </a:r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>
            <a:spLocks noGrp="1"/>
          </p:cNvSpPr>
          <p:nvPr>
            <p:ph idx="1"/>
          </p:nvPr>
        </p:nvSpPr>
        <p:spPr>
          <a:xfrm>
            <a:off x="1928794" y="1714488"/>
            <a:ext cx="6840760" cy="4810856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smtClean="0"/>
              <a:t>Экологические сказки.</a:t>
            </a:r>
            <a:r>
              <a:rPr lang="ru-RU" sz="2800" dirty="0" smtClean="0"/>
              <a:t> Интерес детей к экологической сказке определяется, прежде всего, новизной сюжета, наличием необычных персонажей, их действий, а также конечным результатом.</a:t>
            </a:r>
          </a:p>
          <a:p>
            <a:pPr>
              <a:buNone/>
            </a:pPr>
            <a:r>
              <a:rPr lang="ru-RU" sz="2800" dirty="0" smtClean="0"/>
              <a:t>   Экологические </a:t>
            </a:r>
            <a:r>
              <a:rPr lang="ru-RU" sz="2800" dirty="0" smtClean="0"/>
              <a:t>сказки учат научному видению в занимательной форме, помогают раскрыть сложные явления в природе. Детям младшего дошкольного возраста наиболее интересны сказки о животных. Старшим дошкольникам нравятся волшебные сказки. Сказки, написанные самими детьми, занимают особое место в экологическом воспитании. Они помогают нам глубже понять детские интересы и их направленность.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" name="Рисунок 9" descr="Рисунок3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3000364" y="723116"/>
            <a:ext cx="5786478" cy="7056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57620" y="642918"/>
            <a:ext cx="34290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Инновационные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5"/>
          <p:cNvSpPr txBox="1">
            <a:spLocks/>
          </p:cNvSpPr>
          <p:nvPr/>
        </p:nvSpPr>
        <p:spPr>
          <a:xfrm>
            <a:off x="2123728" y="1357298"/>
            <a:ext cx="6408712" cy="40719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5"/>
          <p:cNvSpPr txBox="1">
            <a:spLocks/>
          </p:cNvSpPr>
          <p:nvPr/>
        </p:nvSpPr>
        <p:spPr>
          <a:xfrm>
            <a:off x="2195736" y="5229200"/>
            <a:ext cx="6552728" cy="1035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Рисунок 5" descr="Рисунок3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2214546" y="714356"/>
            <a:ext cx="5929354" cy="7858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00298" y="1714488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428860" y="1785927"/>
            <a:ext cx="53578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dirty="0" smtClean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857356" y="1643049"/>
            <a:ext cx="607223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Природоохранные акции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 — это общественно–значимые мероприятия, направленные на сохранение объектов природы.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«Чтобы деревья были большими» (посадка деревьев осенью)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«День цветов» (создание цветочных клумб)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«Лесная аптека» (сбор лекарственных трав)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«Птичья столовая» (изготовление кормушек и подкормка птиц в зимнее время)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«Чистое утро» (уборка территории)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3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857356" y="285728"/>
            <a:ext cx="5929354" cy="785818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3108" y="785795"/>
            <a:ext cx="564360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Реклама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 — это определенная информация, которая упакована в оригинальную форму. Кроме информации реклама несет в себе определенный эмоциональный настрой.  Чтобы составить рекламу ребенок должен как можно больше узнать об объекте и выделить наиболее характерные, на его взгляд, особенности. Например: Ребенок выбирает любое животное или растение и от его имени рекламирует место обитания: «Я дятел, живу в лесу. У меня красивый клюв, с его помощью я лечу деревья, уничтожаю вредных насекомых. Без меня лес пропадет».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3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857356" y="285728"/>
            <a:ext cx="5929354" cy="57150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00232" y="714357"/>
            <a:ext cx="4857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Экологические кружки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1000108"/>
            <a:ext cx="6357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Создание </a:t>
            </a:r>
            <a:r>
              <a:rPr lang="ru-RU" sz="2400" dirty="0" smtClean="0"/>
              <a:t>кружка по экспериментальной деятельности «</a:t>
            </a:r>
            <a:r>
              <a:rPr lang="ru-RU" sz="2400" dirty="0" err="1" smtClean="0"/>
              <a:t>Любознайки</a:t>
            </a:r>
            <a:r>
              <a:rPr lang="ru-RU" sz="2400" dirty="0" smtClean="0"/>
              <a:t>», где для ребёнка предоставляется полная свобода для проявления познавательной, эмоциональной, социальной и моторной активности в процессе экспериментирования.</a:t>
            </a:r>
          </a:p>
          <a:p>
            <a:r>
              <a:rPr lang="ru-RU" sz="2400" dirty="0" smtClean="0"/>
              <a:t>Основным содержанием исследований является:</a:t>
            </a:r>
          </a:p>
          <a:p>
            <a:r>
              <a:rPr lang="ru-RU" sz="2400" dirty="0" smtClean="0"/>
              <a:t>- о человеке;</a:t>
            </a:r>
          </a:p>
          <a:p>
            <a:r>
              <a:rPr lang="ru-RU" sz="2400" dirty="0" smtClean="0"/>
              <a:t>- о материалах (песок, глина, бумага, ткань, дерево и пр.);</a:t>
            </a:r>
          </a:p>
          <a:p>
            <a:r>
              <a:rPr lang="ru-RU" sz="2400" dirty="0" smtClean="0"/>
              <a:t>- о природных явлениях ( ветер, снегопад, солнце, вода и т.д.);</a:t>
            </a:r>
          </a:p>
          <a:p>
            <a:r>
              <a:rPr lang="ru-RU" sz="2400" dirty="0" smtClean="0"/>
              <a:t>- о мире растений (способы выращивания из семян, луковицы, листа</a:t>
            </a:r>
            <a:r>
              <a:rPr lang="ru-RU" sz="2400" dirty="0" smtClean="0"/>
              <a:t>)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3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857356" y="285728"/>
            <a:ext cx="5929354" cy="57150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071670" y="714356"/>
            <a:ext cx="57150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Экологические минутки</a:t>
            </a:r>
            <a:r>
              <a:rPr lang="ru-RU" sz="2400" dirty="0" smtClean="0"/>
              <a:t>. </a:t>
            </a:r>
            <a:r>
              <a:rPr lang="ru-RU" sz="2400" dirty="0" smtClean="0"/>
              <a:t>Их цель — создание проблемных ситуаций или моделирование </a:t>
            </a:r>
            <a:r>
              <a:rPr lang="ru-RU" sz="2400" dirty="0" err="1" smtClean="0"/>
              <a:t>биоцинозов</a:t>
            </a:r>
            <a:r>
              <a:rPr lang="ru-RU" sz="2400" dirty="0" smtClean="0"/>
              <a:t>. </a:t>
            </a:r>
            <a:r>
              <a:rPr lang="ru-RU" sz="2400" dirty="0" err="1" smtClean="0"/>
              <a:t>Биоциноз</a:t>
            </a:r>
            <a:r>
              <a:rPr lang="ru-RU" sz="2400" dirty="0" smtClean="0"/>
              <a:t> — это совокупность всех живых организмов, обитающих на данной территории. С помощью моделирования можно установить закономерности природных явлений, не проводя экспериментов, а так же решить ряд экологических задач в игровой и доступной для детей форме. Например, </a:t>
            </a:r>
            <a:r>
              <a:rPr lang="ru-RU" sz="2400" dirty="0" err="1" smtClean="0"/>
              <a:t>биоциноз</a:t>
            </a:r>
            <a:r>
              <a:rPr lang="ru-RU" sz="2400" dirty="0" smtClean="0"/>
              <a:t> зимнего леса, где объекты помещены в нетипичное положение (рыжая белка, серый заяц, насекомые, растения, птицы). Задание для детей: найти ошибки и обосновать ответы.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C0000"/>
      </a:hlink>
      <a:folHlink>
        <a:srgbClr val="974806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356</Words>
  <Application>Microsoft Office PowerPoint</Application>
  <PresentationFormat>Экран (4:3)</PresentationFormat>
  <Paragraphs>49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Формы работы с детьми по экологии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COMPAQ</cp:lastModifiedBy>
  <cp:revision>28</cp:revision>
  <dcterms:created xsi:type="dcterms:W3CDTF">2014-08-08T16:01:14Z</dcterms:created>
  <dcterms:modified xsi:type="dcterms:W3CDTF">2017-02-16T17:44:01Z</dcterms:modified>
</cp:coreProperties>
</file>