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1" r:id="rId6"/>
    <p:sldId id="277" r:id="rId7"/>
    <p:sldId id="263" r:id="rId8"/>
    <p:sldId id="262" r:id="rId9"/>
    <p:sldId id="266" r:id="rId10"/>
    <p:sldId id="267" r:id="rId11"/>
    <p:sldId id="264" r:id="rId12"/>
    <p:sldId id="269" r:id="rId13"/>
    <p:sldId id="268" r:id="rId14"/>
    <p:sldId id="270" r:id="rId15"/>
    <p:sldId id="271" r:id="rId16"/>
    <p:sldId id="272" r:id="rId17"/>
    <p:sldId id="273" r:id="rId18"/>
    <p:sldId id="265" r:id="rId19"/>
    <p:sldId id="274" r:id="rId20"/>
    <p:sldId id="275" r:id="rId21"/>
    <p:sldId id="276" r:id="rId22"/>
  </p:sldIdLst>
  <p:sldSz cx="9144000" cy="6858000" type="screen4x3"/>
  <p:notesSz cx="6858000" cy="9144000"/>
  <p:custDataLst>
    <p:tags r:id="rId23"/>
  </p:custData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1302"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3AA7CB31-5EEA-4F4F-8BF8-06CC707A02DA}" type="datetimeFigureOut">
              <a:rPr lang="ru-RU" smtClean="0"/>
              <a:t>15.03.2016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E01ED38-BBBF-4261-B078-90C288D5E38A}" type="slidenum">
              <a:rPr lang="ru-RU" smtClean="0"/>
              <a:t>‹#›</a:t>
            </a:fld>
            <a:endParaRPr lang="ru-RU"/>
          </a:p>
        </p:txBody>
      </p:sp>
    </p:spTree>
    <p:extLst>
      <p:ext uri="{BB962C8B-B14F-4D97-AF65-F5344CB8AC3E}">
        <p14:creationId xmlns:p14="http://schemas.microsoft.com/office/powerpoint/2010/main" val="49883182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AA7CB31-5EEA-4F4F-8BF8-06CC707A02DA}" type="datetimeFigureOut">
              <a:rPr lang="ru-RU" smtClean="0"/>
              <a:t>15.03.2016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E01ED38-BBBF-4261-B078-90C288D5E38A}" type="slidenum">
              <a:rPr lang="ru-RU" smtClean="0"/>
              <a:t>‹#›</a:t>
            </a:fld>
            <a:endParaRPr lang="ru-RU"/>
          </a:p>
        </p:txBody>
      </p:sp>
    </p:spTree>
    <p:extLst>
      <p:ext uri="{BB962C8B-B14F-4D97-AF65-F5344CB8AC3E}">
        <p14:creationId xmlns:p14="http://schemas.microsoft.com/office/powerpoint/2010/main" val="2721578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4907757" y="365125"/>
            <a:ext cx="1478756"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71488" y="365125"/>
            <a:ext cx="4321969"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AA7CB31-5EEA-4F4F-8BF8-06CC707A02DA}" type="datetimeFigureOut">
              <a:rPr lang="ru-RU" smtClean="0"/>
              <a:t>15.03.2016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E01ED38-BBBF-4261-B078-90C288D5E38A}" type="slidenum">
              <a:rPr lang="ru-RU" smtClean="0"/>
              <a:t>‹#›</a:t>
            </a:fld>
            <a:endParaRPr lang="ru-RU"/>
          </a:p>
        </p:txBody>
      </p:sp>
    </p:spTree>
    <p:extLst>
      <p:ext uri="{BB962C8B-B14F-4D97-AF65-F5344CB8AC3E}">
        <p14:creationId xmlns:p14="http://schemas.microsoft.com/office/powerpoint/2010/main" val="1110116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AA7CB31-5EEA-4F4F-8BF8-06CC707A02DA}" type="datetimeFigureOut">
              <a:rPr lang="ru-RU" smtClean="0"/>
              <a:t>15.03.2016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E01ED38-BBBF-4261-B078-90C288D5E38A}" type="slidenum">
              <a:rPr lang="ru-RU" smtClean="0"/>
              <a:t>‹#›</a:t>
            </a:fld>
            <a:endParaRPr lang="ru-RU"/>
          </a:p>
        </p:txBody>
      </p:sp>
    </p:spTree>
    <p:extLst>
      <p:ext uri="{BB962C8B-B14F-4D97-AF65-F5344CB8AC3E}">
        <p14:creationId xmlns:p14="http://schemas.microsoft.com/office/powerpoint/2010/main" val="925239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4500"/>
            </a:lvl1pPr>
          </a:lstStyle>
          <a:p>
            <a:r>
              <a:rPr lang="ru-RU" smtClean="0"/>
              <a:t>Образец заголовка</a:t>
            </a:r>
            <a:endParaRPr lang="ru-RU"/>
          </a:p>
        </p:txBody>
      </p:sp>
      <p:sp>
        <p:nvSpPr>
          <p:cNvPr id="3" name="Текст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3AA7CB31-5EEA-4F4F-8BF8-06CC707A02DA}" type="datetimeFigureOut">
              <a:rPr lang="ru-RU" smtClean="0"/>
              <a:t>15.03.2016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E01ED38-BBBF-4261-B078-90C288D5E38A}" type="slidenum">
              <a:rPr lang="ru-RU" smtClean="0"/>
              <a:t>‹#›</a:t>
            </a:fld>
            <a:endParaRPr lang="ru-RU"/>
          </a:p>
        </p:txBody>
      </p:sp>
    </p:spTree>
    <p:extLst>
      <p:ext uri="{BB962C8B-B14F-4D97-AF65-F5344CB8AC3E}">
        <p14:creationId xmlns:p14="http://schemas.microsoft.com/office/powerpoint/2010/main" val="838030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71487" y="1825625"/>
            <a:ext cx="2900363"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3486150" y="1825625"/>
            <a:ext cx="2900363"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3AA7CB31-5EEA-4F4F-8BF8-06CC707A02DA}" type="datetimeFigureOut">
              <a:rPr lang="ru-RU" smtClean="0"/>
              <a:t>15.03.2016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E01ED38-BBBF-4261-B078-90C288D5E38A}" type="slidenum">
              <a:rPr lang="ru-RU" smtClean="0"/>
              <a:t>‹#›</a:t>
            </a:fld>
            <a:endParaRPr lang="ru-RU"/>
          </a:p>
        </p:txBody>
      </p:sp>
    </p:spTree>
    <p:extLst>
      <p:ext uri="{BB962C8B-B14F-4D97-AF65-F5344CB8AC3E}">
        <p14:creationId xmlns:p14="http://schemas.microsoft.com/office/powerpoint/2010/main" val="14816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3AA7CB31-5EEA-4F4F-8BF8-06CC707A02DA}" type="datetimeFigureOut">
              <a:rPr lang="ru-RU" smtClean="0"/>
              <a:t>15.03.2016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9E01ED38-BBBF-4261-B078-90C288D5E38A}" type="slidenum">
              <a:rPr lang="ru-RU" smtClean="0"/>
              <a:t>‹#›</a:t>
            </a:fld>
            <a:endParaRPr lang="ru-RU"/>
          </a:p>
        </p:txBody>
      </p:sp>
    </p:spTree>
    <p:extLst>
      <p:ext uri="{BB962C8B-B14F-4D97-AF65-F5344CB8AC3E}">
        <p14:creationId xmlns:p14="http://schemas.microsoft.com/office/powerpoint/2010/main" val="1362942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3AA7CB31-5EEA-4F4F-8BF8-06CC707A02DA}" type="datetimeFigureOut">
              <a:rPr lang="ru-RU" smtClean="0"/>
              <a:t>15.03.2016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E01ED38-BBBF-4261-B078-90C288D5E38A}" type="slidenum">
              <a:rPr lang="ru-RU" smtClean="0"/>
              <a:t>‹#›</a:t>
            </a:fld>
            <a:endParaRPr lang="ru-RU"/>
          </a:p>
        </p:txBody>
      </p:sp>
    </p:spTree>
    <p:extLst>
      <p:ext uri="{BB962C8B-B14F-4D97-AF65-F5344CB8AC3E}">
        <p14:creationId xmlns:p14="http://schemas.microsoft.com/office/powerpoint/2010/main" val="680229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AA7CB31-5EEA-4F4F-8BF8-06CC707A02DA}" type="datetimeFigureOut">
              <a:rPr lang="ru-RU" smtClean="0"/>
              <a:t>15.03.2016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9E01ED38-BBBF-4261-B078-90C288D5E38A}" type="slidenum">
              <a:rPr lang="ru-RU" smtClean="0"/>
              <a:t>‹#›</a:t>
            </a:fld>
            <a:endParaRPr lang="ru-RU"/>
          </a:p>
        </p:txBody>
      </p:sp>
    </p:spTree>
    <p:extLst>
      <p:ext uri="{BB962C8B-B14F-4D97-AF65-F5344CB8AC3E}">
        <p14:creationId xmlns:p14="http://schemas.microsoft.com/office/powerpoint/2010/main" val="3521767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Объект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fld id="{3AA7CB31-5EEA-4F4F-8BF8-06CC707A02DA}" type="datetimeFigureOut">
              <a:rPr lang="ru-RU" smtClean="0"/>
              <a:t>15.03.2016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E01ED38-BBBF-4261-B078-90C288D5E38A}" type="slidenum">
              <a:rPr lang="ru-RU" smtClean="0"/>
              <a:t>‹#›</a:t>
            </a:fld>
            <a:endParaRPr lang="ru-RU"/>
          </a:p>
        </p:txBody>
      </p:sp>
    </p:spTree>
    <p:extLst>
      <p:ext uri="{BB962C8B-B14F-4D97-AF65-F5344CB8AC3E}">
        <p14:creationId xmlns:p14="http://schemas.microsoft.com/office/powerpoint/2010/main" val="2156442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Рисунок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fld id="{3AA7CB31-5EEA-4F4F-8BF8-06CC707A02DA}" type="datetimeFigureOut">
              <a:rPr lang="ru-RU" smtClean="0"/>
              <a:t>15.03.2016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E01ED38-BBBF-4261-B078-90C288D5E38A}" type="slidenum">
              <a:rPr lang="ru-RU" smtClean="0"/>
              <a:t>‹#›</a:t>
            </a:fld>
            <a:endParaRPr lang="ru-RU"/>
          </a:p>
        </p:txBody>
      </p:sp>
    </p:spTree>
    <p:extLst>
      <p:ext uri="{BB962C8B-B14F-4D97-AF65-F5344CB8AC3E}">
        <p14:creationId xmlns:p14="http://schemas.microsoft.com/office/powerpoint/2010/main" val="2422245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AA7CB31-5EEA-4F4F-8BF8-06CC707A02DA}" type="datetimeFigureOut">
              <a:rPr lang="ru-RU" smtClean="0"/>
              <a:t>15.03.2016</a:t>
            </a:fld>
            <a:endParaRPr lang="ru-RU"/>
          </a:p>
        </p:txBody>
      </p:sp>
      <p:sp>
        <p:nvSpPr>
          <p:cNvPr id="5" name="Нижний колонтитул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E01ED38-BBBF-4261-B078-90C288D5E38A}" type="slidenum">
              <a:rPr lang="ru-RU" smtClean="0"/>
              <a:t>‹#›</a:t>
            </a:fld>
            <a:endParaRPr lang="ru-RU"/>
          </a:p>
        </p:txBody>
      </p:sp>
    </p:spTree>
    <p:extLst>
      <p:ext uri="{BB962C8B-B14F-4D97-AF65-F5344CB8AC3E}">
        <p14:creationId xmlns:p14="http://schemas.microsoft.com/office/powerpoint/2010/main" val="9446737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0.png"/><Relationship Id="rId1" Type="http://schemas.openxmlformats.org/officeDocument/2006/relationships/slideLayout" Target="../slideLayouts/slideLayout1.xml"/><Relationship Id="rId5" Type="http://schemas.microsoft.com/office/2007/relationships/hdphoto" Target="../media/hdphoto9.wdp"/><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2.png"/><Relationship Id="rId1" Type="http://schemas.openxmlformats.org/officeDocument/2006/relationships/slideLayout" Target="../slideLayouts/slideLayout1.xml"/><Relationship Id="rId5" Type="http://schemas.microsoft.com/office/2007/relationships/hdphoto" Target="../media/hdphoto11.wdp"/><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4.png"/><Relationship Id="rId1" Type="http://schemas.openxmlformats.org/officeDocument/2006/relationships/slideLayout" Target="../slideLayouts/slideLayout1.xml"/><Relationship Id="rId5" Type="http://schemas.microsoft.com/office/2007/relationships/hdphoto" Target="../media/hdphoto13.wdp"/><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6.png"/><Relationship Id="rId1" Type="http://schemas.openxmlformats.org/officeDocument/2006/relationships/slideLayout" Target="../slideLayouts/slideLayout1.xml"/><Relationship Id="rId5" Type="http://schemas.microsoft.com/office/2007/relationships/hdphoto" Target="../media/hdphoto15.wdp"/><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8.png"/><Relationship Id="rId1" Type="http://schemas.openxmlformats.org/officeDocument/2006/relationships/slideLayout" Target="../slideLayouts/slideLayout1.xml"/><Relationship Id="rId5" Type="http://schemas.microsoft.com/office/2007/relationships/hdphoto" Target="../media/hdphoto17.wdp"/><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0.png"/><Relationship Id="rId1" Type="http://schemas.openxmlformats.org/officeDocument/2006/relationships/slideLayout" Target="../slideLayouts/slideLayout1.xml"/><Relationship Id="rId5" Type="http://schemas.microsoft.com/office/2007/relationships/hdphoto" Target="../media/hdphoto19.wdp"/><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22.png"/><Relationship Id="rId1" Type="http://schemas.openxmlformats.org/officeDocument/2006/relationships/slideLayout" Target="../slideLayouts/slideLayout1.xml"/><Relationship Id="rId5" Type="http://schemas.microsoft.com/office/2007/relationships/hdphoto" Target="../media/hdphoto21.wdp"/><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73548" y="1649753"/>
            <a:ext cx="5873412" cy="1815882"/>
          </a:xfrm>
          <a:prstGeom prst="rect">
            <a:avLst/>
          </a:prstGeom>
          <a:noFill/>
        </p:spPr>
        <p:txBody>
          <a:bodyPr wrap="square" rtlCol="0">
            <a:spAutoFit/>
          </a:bodyPr>
          <a:lstStyle/>
          <a:p>
            <a:pPr algn="r"/>
            <a:r>
              <a:rPr lang="ru-RU" sz="2800" b="1" i="1" dirty="0" smtClean="0">
                <a:solidFill>
                  <a:schemeClr val="tx1">
                    <a:lumMod val="75000"/>
                    <a:lumOff val="25000"/>
                  </a:schemeClr>
                </a:solidFill>
                <a:latin typeface="Arial" panose="020B0604020202020204" pitchFamily="34" charset="0"/>
                <a:cs typeface="Arial" panose="020B0604020202020204" pitchFamily="34" charset="0"/>
              </a:rPr>
              <a:t>Взаимосвязь </a:t>
            </a:r>
          </a:p>
          <a:p>
            <a:pPr algn="r"/>
            <a:r>
              <a:rPr lang="ru-RU" sz="2800" b="1" i="1" dirty="0" smtClean="0">
                <a:solidFill>
                  <a:schemeClr val="tx1">
                    <a:lumMod val="75000"/>
                    <a:lumOff val="25000"/>
                  </a:schemeClr>
                </a:solidFill>
                <a:latin typeface="Arial" panose="020B0604020202020204" pitchFamily="34" charset="0"/>
                <a:cs typeface="Arial" panose="020B0604020202020204" pitchFamily="34" charset="0"/>
              </a:rPr>
              <a:t>художественной литературы и изобразительной деятельности</a:t>
            </a:r>
            <a:endParaRPr lang="ru-RU" sz="2800" b="1" i="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6" name="Полилиния 5"/>
          <p:cNvSpPr/>
          <p:nvPr/>
        </p:nvSpPr>
        <p:spPr>
          <a:xfrm rot="21225795">
            <a:off x="2503717" y="3193273"/>
            <a:ext cx="5290457" cy="1360714"/>
          </a:xfrm>
          <a:custGeom>
            <a:avLst/>
            <a:gdLst>
              <a:gd name="connsiteX0" fmla="*/ 0 w 5290457"/>
              <a:gd name="connsiteY0" fmla="*/ 0 h 1360714"/>
              <a:gd name="connsiteX1" fmla="*/ 3592286 w 5290457"/>
              <a:gd name="connsiteY1" fmla="*/ 359228 h 1360714"/>
              <a:gd name="connsiteX2" fmla="*/ 5290457 w 5290457"/>
              <a:gd name="connsiteY2" fmla="*/ 1360714 h 1360714"/>
            </a:gdLst>
            <a:ahLst/>
            <a:cxnLst>
              <a:cxn ang="0">
                <a:pos x="connsiteX0" y="connsiteY0"/>
              </a:cxn>
              <a:cxn ang="0">
                <a:pos x="connsiteX1" y="connsiteY1"/>
              </a:cxn>
              <a:cxn ang="0">
                <a:pos x="connsiteX2" y="connsiteY2"/>
              </a:cxn>
            </a:cxnLst>
            <a:rect l="l" t="t" r="r" b="b"/>
            <a:pathLst>
              <a:path w="5290457" h="1360714">
                <a:moveTo>
                  <a:pt x="0" y="0"/>
                </a:moveTo>
                <a:cubicBezTo>
                  <a:pt x="1355271" y="66221"/>
                  <a:pt x="2710543" y="132442"/>
                  <a:pt x="3592286" y="359228"/>
                </a:cubicBezTo>
                <a:cubicBezTo>
                  <a:pt x="4474029" y="586014"/>
                  <a:pt x="4882243" y="973364"/>
                  <a:pt x="5290457" y="1360714"/>
                </a:cubicBezTo>
              </a:path>
            </a:pathLst>
          </a:custGeom>
          <a:ln w="28575"/>
        </p:spPr>
        <p:style>
          <a:lnRef idx="1">
            <a:schemeClr val="accent2"/>
          </a:lnRef>
          <a:fillRef idx="0">
            <a:schemeClr val="accent2"/>
          </a:fillRef>
          <a:effectRef idx="0">
            <a:schemeClr val="accent2"/>
          </a:effectRef>
          <a:fontRef idx="minor">
            <a:schemeClr val="tx1"/>
          </a:fontRef>
        </p:style>
        <p:txBody>
          <a:bodyPr rtlCol="0" anchor="ctr"/>
          <a:lstStyle/>
          <a:p>
            <a:pPr algn="ctr"/>
            <a:endParaRPr lang="ru-RU"/>
          </a:p>
        </p:txBody>
      </p:sp>
      <p:sp>
        <p:nvSpPr>
          <p:cNvPr id="8" name="Полилиния 7"/>
          <p:cNvSpPr/>
          <p:nvPr/>
        </p:nvSpPr>
        <p:spPr>
          <a:xfrm rot="21395544">
            <a:off x="397183" y="4964449"/>
            <a:ext cx="4300152" cy="767782"/>
          </a:xfrm>
          <a:custGeom>
            <a:avLst/>
            <a:gdLst>
              <a:gd name="connsiteX0" fmla="*/ 0 w 5290457"/>
              <a:gd name="connsiteY0" fmla="*/ 0 h 1360714"/>
              <a:gd name="connsiteX1" fmla="*/ 3592286 w 5290457"/>
              <a:gd name="connsiteY1" fmla="*/ 359228 h 1360714"/>
              <a:gd name="connsiteX2" fmla="*/ 5290457 w 5290457"/>
              <a:gd name="connsiteY2" fmla="*/ 1360714 h 1360714"/>
            </a:gdLst>
            <a:ahLst/>
            <a:cxnLst>
              <a:cxn ang="0">
                <a:pos x="connsiteX0" y="connsiteY0"/>
              </a:cxn>
              <a:cxn ang="0">
                <a:pos x="connsiteX1" y="connsiteY1"/>
              </a:cxn>
              <a:cxn ang="0">
                <a:pos x="connsiteX2" y="connsiteY2"/>
              </a:cxn>
            </a:cxnLst>
            <a:rect l="l" t="t" r="r" b="b"/>
            <a:pathLst>
              <a:path w="5290457" h="1360714">
                <a:moveTo>
                  <a:pt x="0" y="0"/>
                </a:moveTo>
                <a:cubicBezTo>
                  <a:pt x="1355271" y="66221"/>
                  <a:pt x="2710543" y="132442"/>
                  <a:pt x="3592286" y="359228"/>
                </a:cubicBezTo>
                <a:cubicBezTo>
                  <a:pt x="4474029" y="586014"/>
                  <a:pt x="4882243" y="973364"/>
                  <a:pt x="5290457" y="1360714"/>
                </a:cubicBezTo>
              </a:path>
            </a:pathLst>
          </a:custGeom>
          <a:ln/>
        </p:spPr>
        <p:style>
          <a:lnRef idx="2">
            <a:schemeClr val="accent6"/>
          </a:lnRef>
          <a:fillRef idx="0">
            <a:schemeClr val="accent6"/>
          </a:fillRef>
          <a:effectRef idx="1">
            <a:schemeClr val="accent6"/>
          </a:effectRef>
          <a:fontRef idx="minor">
            <a:schemeClr val="tx1"/>
          </a:fontRef>
        </p:style>
        <p:txBody>
          <a:bodyPr rtlCol="0" anchor="ctr"/>
          <a:lstStyle/>
          <a:p>
            <a:pPr algn="ctr"/>
            <a:endParaRPr lang="ru-RU"/>
          </a:p>
        </p:txBody>
      </p:sp>
      <p:sp>
        <p:nvSpPr>
          <p:cNvPr id="7" name="TextBox 6"/>
          <p:cNvSpPr txBox="1"/>
          <p:nvPr/>
        </p:nvSpPr>
        <p:spPr>
          <a:xfrm>
            <a:off x="489860" y="4589367"/>
            <a:ext cx="4659086" cy="400110"/>
          </a:xfrm>
          <a:prstGeom prst="rect">
            <a:avLst/>
          </a:prstGeom>
          <a:noFill/>
        </p:spPr>
        <p:txBody>
          <a:bodyPr wrap="square" rtlCol="0">
            <a:spAutoFit/>
          </a:bodyPr>
          <a:lstStyle/>
          <a:p>
            <a:r>
              <a:rPr lang="ru-RU" sz="2000" i="1" dirty="0" smtClean="0">
                <a:solidFill>
                  <a:schemeClr val="tx1">
                    <a:lumMod val="75000"/>
                    <a:lumOff val="25000"/>
                  </a:schemeClr>
                </a:solidFill>
                <a:latin typeface="Arial" panose="020B0604020202020204" pitchFamily="34" charset="0"/>
                <a:cs typeface="Arial" panose="020B0604020202020204" pitchFamily="34" charset="0"/>
              </a:rPr>
              <a:t>Ефимова Ирина Александровна</a:t>
            </a:r>
            <a:endParaRPr lang="ru-RU" sz="2000" i="1"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58770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5058" y="641444"/>
            <a:ext cx="8726930" cy="5895833"/>
          </a:xfrm>
          <a:prstGeom prst="rect">
            <a:avLst/>
          </a:prstGeom>
          <a:solidFill>
            <a:schemeClr val="lt1">
              <a:alpha val="91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4" name="TextBox 3"/>
          <p:cNvSpPr txBox="1"/>
          <p:nvPr/>
        </p:nvSpPr>
        <p:spPr>
          <a:xfrm>
            <a:off x="1140966" y="641443"/>
            <a:ext cx="6815135" cy="646331"/>
          </a:xfrm>
          <a:prstGeom prst="rect">
            <a:avLst/>
          </a:prstGeom>
          <a:noFill/>
        </p:spPr>
        <p:txBody>
          <a:bodyPr wrap="none" rtlCol="0">
            <a:spAutoFit/>
          </a:bodyPr>
          <a:lstStyle/>
          <a:p>
            <a:pPr algn="ctr"/>
            <a:r>
              <a:rPr lang="ru-RU" i="1" dirty="0" smtClean="0"/>
              <a:t>Тема недели</a:t>
            </a:r>
            <a:r>
              <a:rPr lang="ru-RU" dirty="0" smtClean="0"/>
              <a:t>:</a:t>
            </a:r>
            <a:r>
              <a:rPr lang="ru-RU" b="1" dirty="0" smtClean="0"/>
              <a:t> Я и моя семья</a:t>
            </a:r>
          </a:p>
          <a:p>
            <a:pPr algn="ctr"/>
            <a:r>
              <a:rPr lang="ru-RU" i="1" dirty="0" smtClean="0"/>
              <a:t>Тема занятия</a:t>
            </a:r>
            <a:r>
              <a:rPr lang="ru-RU" dirty="0" smtClean="0"/>
              <a:t>: </a:t>
            </a:r>
            <a:r>
              <a:rPr lang="ru-RU" b="1" dirty="0" smtClean="0"/>
              <a:t>Иллюстрации к рассказу «Трое из Простоквашино»</a:t>
            </a:r>
            <a:endParaRPr lang="ru-RU" b="1" dirty="0"/>
          </a:p>
        </p:txBody>
      </p:sp>
      <p:pic>
        <p:nvPicPr>
          <p:cNvPr id="3075"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895024" y="1418370"/>
            <a:ext cx="7306998" cy="4873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56162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5058" y="641444"/>
            <a:ext cx="8726930" cy="5895833"/>
          </a:xfrm>
          <a:prstGeom prst="rect">
            <a:avLst/>
          </a:prstGeom>
          <a:solidFill>
            <a:schemeClr val="lt1">
              <a:alpha val="91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4" name="TextBox 3"/>
          <p:cNvSpPr txBox="1"/>
          <p:nvPr/>
        </p:nvSpPr>
        <p:spPr>
          <a:xfrm>
            <a:off x="1726763" y="641443"/>
            <a:ext cx="5643533" cy="646331"/>
          </a:xfrm>
          <a:prstGeom prst="rect">
            <a:avLst/>
          </a:prstGeom>
          <a:noFill/>
        </p:spPr>
        <p:txBody>
          <a:bodyPr wrap="none" rtlCol="0">
            <a:spAutoFit/>
          </a:bodyPr>
          <a:lstStyle/>
          <a:p>
            <a:pPr algn="ctr"/>
            <a:r>
              <a:rPr lang="ru-RU" i="1" dirty="0" smtClean="0"/>
              <a:t>Тема недели</a:t>
            </a:r>
            <a:r>
              <a:rPr lang="ru-RU" dirty="0" smtClean="0"/>
              <a:t>: </a:t>
            </a:r>
            <a:r>
              <a:rPr lang="ru-RU" b="1" dirty="0" smtClean="0"/>
              <a:t>Одежда. Обувь. Головные уборы</a:t>
            </a:r>
          </a:p>
          <a:p>
            <a:pPr algn="ctr"/>
            <a:r>
              <a:rPr lang="ru-RU" i="1" dirty="0" smtClean="0"/>
              <a:t>Тема занятия</a:t>
            </a:r>
            <a:r>
              <a:rPr lang="ru-RU" dirty="0" smtClean="0"/>
              <a:t>: </a:t>
            </a:r>
            <a:r>
              <a:rPr lang="ru-RU" b="1" dirty="0" smtClean="0"/>
              <a:t>Сестрица Аленушка и братец Иванушка</a:t>
            </a:r>
            <a:endParaRPr lang="ru-RU" b="1" dirty="0"/>
          </a:p>
        </p:txBody>
      </p:sp>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050411" y="1287774"/>
            <a:ext cx="3361641" cy="50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881376" y="1287774"/>
            <a:ext cx="3361641" cy="50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11469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5058" y="641444"/>
            <a:ext cx="8726930" cy="5895833"/>
          </a:xfrm>
          <a:prstGeom prst="rect">
            <a:avLst/>
          </a:prstGeom>
          <a:solidFill>
            <a:schemeClr val="lt1">
              <a:alpha val="91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4" name="TextBox 3"/>
          <p:cNvSpPr txBox="1"/>
          <p:nvPr/>
        </p:nvSpPr>
        <p:spPr>
          <a:xfrm>
            <a:off x="1726763" y="641443"/>
            <a:ext cx="5643533" cy="646331"/>
          </a:xfrm>
          <a:prstGeom prst="rect">
            <a:avLst/>
          </a:prstGeom>
          <a:noFill/>
        </p:spPr>
        <p:txBody>
          <a:bodyPr wrap="none" rtlCol="0">
            <a:spAutoFit/>
          </a:bodyPr>
          <a:lstStyle/>
          <a:p>
            <a:pPr algn="ctr"/>
            <a:r>
              <a:rPr lang="ru-RU" i="1" dirty="0" smtClean="0"/>
              <a:t>Тема недели</a:t>
            </a:r>
            <a:r>
              <a:rPr lang="ru-RU" dirty="0" smtClean="0"/>
              <a:t>: </a:t>
            </a:r>
            <a:r>
              <a:rPr lang="ru-RU" b="1" dirty="0" smtClean="0"/>
              <a:t>Одежда. Обувь. Головные уборы</a:t>
            </a:r>
          </a:p>
          <a:p>
            <a:pPr algn="ctr"/>
            <a:r>
              <a:rPr lang="ru-RU" i="1" dirty="0" smtClean="0"/>
              <a:t>Тема занятия</a:t>
            </a:r>
            <a:r>
              <a:rPr lang="ru-RU" dirty="0" smtClean="0"/>
              <a:t>: </a:t>
            </a:r>
            <a:r>
              <a:rPr lang="ru-RU" b="1" dirty="0" smtClean="0"/>
              <a:t>Сестрица Аленушка и братец Иванушка</a:t>
            </a:r>
            <a:endParaRPr lang="ru-RU" b="1" dirty="0"/>
          </a:p>
        </p:txBody>
      </p:sp>
      <p:pic>
        <p:nvPicPr>
          <p:cNvPr id="614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937076" y="1337529"/>
            <a:ext cx="3361641" cy="50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899688" y="1337529"/>
            <a:ext cx="3356719" cy="50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59956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5058" y="641444"/>
            <a:ext cx="8726930" cy="5895833"/>
          </a:xfrm>
          <a:prstGeom prst="rect">
            <a:avLst/>
          </a:prstGeom>
          <a:solidFill>
            <a:schemeClr val="lt1">
              <a:alpha val="91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4" name="TextBox 3"/>
          <p:cNvSpPr txBox="1"/>
          <p:nvPr/>
        </p:nvSpPr>
        <p:spPr>
          <a:xfrm>
            <a:off x="1726763" y="641443"/>
            <a:ext cx="5643533" cy="646331"/>
          </a:xfrm>
          <a:prstGeom prst="rect">
            <a:avLst/>
          </a:prstGeom>
          <a:noFill/>
        </p:spPr>
        <p:txBody>
          <a:bodyPr wrap="none" rtlCol="0">
            <a:spAutoFit/>
          </a:bodyPr>
          <a:lstStyle/>
          <a:p>
            <a:pPr algn="ctr"/>
            <a:r>
              <a:rPr lang="ru-RU" i="1" dirty="0" smtClean="0"/>
              <a:t>Тема недели</a:t>
            </a:r>
            <a:r>
              <a:rPr lang="ru-RU" dirty="0" smtClean="0"/>
              <a:t>: </a:t>
            </a:r>
            <a:r>
              <a:rPr lang="ru-RU" b="1" dirty="0" smtClean="0"/>
              <a:t>Одежда. Обувь. Головные уборы</a:t>
            </a:r>
          </a:p>
          <a:p>
            <a:pPr algn="ctr"/>
            <a:r>
              <a:rPr lang="ru-RU" i="1" dirty="0" smtClean="0"/>
              <a:t>Тема занятия</a:t>
            </a:r>
            <a:r>
              <a:rPr lang="ru-RU" dirty="0" smtClean="0"/>
              <a:t>: </a:t>
            </a:r>
            <a:r>
              <a:rPr lang="ru-RU" b="1" dirty="0" smtClean="0"/>
              <a:t>Сестрица Аленушка и братец Иванушка</a:t>
            </a:r>
            <a:endParaRPr lang="ru-RU" b="1" dirty="0"/>
          </a:p>
        </p:txBody>
      </p:sp>
      <p:pic>
        <p:nvPicPr>
          <p:cNvPr id="5122"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023115" y="1287774"/>
            <a:ext cx="3361641" cy="50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858746" y="1287774"/>
            <a:ext cx="3356719" cy="50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74776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5058" y="641444"/>
            <a:ext cx="8726930" cy="5895833"/>
          </a:xfrm>
          <a:prstGeom prst="rect">
            <a:avLst/>
          </a:prstGeom>
          <a:solidFill>
            <a:schemeClr val="lt1">
              <a:alpha val="91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4" name="TextBox 3"/>
          <p:cNvSpPr txBox="1"/>
          <p:nvPr/>
        </p:nvSpPr>
        <p:spPr>
          <a:xfrm>
            <a:off x="2126712" y="641443"/>
            <a:ext cx="4843634" cy="646331"/>
          </a:xfrm>
          <a:prstGeom prst="rect">
            <a:avLst/>
          </a:prstGeom>
          <a:noFill/>
        </p:spPr>
        <p:txBody>
          <a:bodyPr wrap="none" rtlCol="0">
            <a:spAutoFit/>
          </a:bodyPr>
          <a:lstStyle/>
          <a:p>
            <a:pPr algn="ctr"/>
            <a:r>
              <a:rPr lang="ru-RU" i="1" dirty="0" smtClean="0"/>
              <a:t>Тема недели</a:t>
            </a:r>
            <a:r>
              <a:rPr lang="ru-RU" dirty="0" smtClean="0"/>
              <a:t>: </a:t>
            </a:r>
            <a:r>
              <a:rPr lang="ru-RU" b="1" dirty="0" smtClean="0"/>
              <a:t>Одежда. Обувь. Головные уборы</a:t>
            </a:r>
          </a:p>
          <a:p>
            <a:pPr algn="ctr"/>
            <a:r>
              <a:rPr lang="ru-RU" i="1" dirty="0" smtClean="0"/>
              <a:t>Тема занятия</a:t>
            </a:r>
            <a:r>
              <a:rPr lang="ru-RU" dirty="0" smtClean="0"/>
              <a:t>: </a:t>
            </a:r>
            <a:r>
              <a:rPr lang="ru-RU" b="1" dirty="0" smtClean="0"/>
              <a:t>Лесная небылица</a:t>
            </a:r>
            <a:endParaRPr lang="ru-RU" b="1" dirty="0"/>
          </a:p>
        </p:txBody>
      </p:sp>
      <p:sp>
        <p:nvSpPr>
          <p:cNvPr id="3" name="TextBox 2"/>
          <p:cNvSpPr txBox="1"/>
          <p:nvPr/>
        </p:nvSpPr>
        <p:spPr>
          <a:xfrm>
            <a:off x="2934269" y="2019869"/>
            <a:ext cx="3695371" cy="3416320"/>
          </a:xfrm>
          <a:prstGeom prst="rect">
            <a:avLst/>
          </a:prstGeom>
          <a:noFill/>
        </p:spPr>
        <p:txBody>
          <a:bodyPr wrap="none" rtlCol="0">
            <a:spAutoFit/>
          </a:bodyPr>
          <a:lstStyle/>
          <a:p>
            <a:r>
              <a:rPr lang="ru-RU" sz="2400" dirty="0" smtClean="0"/>
              <a:t>У Яги у бабушки</a:t>
            </a:r>
          </a:p>
          <a:p>
            <a:r>
              <a:rPr lang="ru-RU" sz="2400" dirty="0" smtClean="0"/>
              <a:t>Из травы оладушки</a:t>
            </a:r>
          </a:p>
          <a:p>
            <a:r>
              <a:rPr lang="ru-RU" sz="2400" dirty="0" smtClean="0"/>
              <a:t>Да румяны, да пышны,</a:t>
            </a:r>
          </a:p>
          <a:p>
            <a:r>
              <a:rPr lang="ru-RU" sz="2400" dirty="0" smtClean="0"/>
              <a:t>Маслицем политы</a:t>
            </a:r>
          </a:p>
          <a:p>
            <a:r>
              <a:rPr lang="ru-RU" sz="2400" dirty="0" smtClean="0"/>
              <a:t>Да на шишках жарены.</a:t>
            </a:r>
          </a:p>
          <a:p>
            <a:endParaRPr lang="ru-RU" sz="2400" dirty="0" smtClean="0"/>
          </a:p>
          <a:p>
            <a:r>
              <a:rPr lang="ru-RU" sz="2400" dirty="0" smtClean="0"/>
              <a:t>Леший бабке травку косит,</a:t>
            </a:r>
          </a:p>
          <a:p>
            <a:r>
              <a:rPr lang="ru-RU" sz="2400" dirty="0" smtClean="0"/>
              <a:t>Шишки из лесу приносит</a:t>
            </a:r>
          </a:p>
          <a:p>
            <a:r>
              <a:rPr lang="ru-RU" sz="2400" dirty="0" smtClean="0"/>
              <a:t>Да еще добавки просит!</a:t>
            </a:r>
            <a:endParaRPr lang="ru-RU" sz="2400" dirty="0"/>
          </a:p>
        </p:txBody>
      </p:sp>
    </p:spTree>
    <p:extLst>
      <p:ext uri="{BB962C8B-B14F-4D97-AF65-F5344CB8AC3E}">
        <p14:creationId xmlns:p14="http://schemas.microsoft.com/office/powerpoint/2010/main" val="19685641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5058" y="641444"/>
            <a:ext cx="8726930" cy="5895833"/>
          </a:xfrm>
          <a:prstGeom prst="rect">
            <a:avLst/>
          </a:prstGeom>
          <a:solidFill>
            <a:schemeClr val="lt1">
              <a:alpha val="91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4" name="TextBox 3"/>
          <p:cNvSpPr txBox="1"/>
          <p:nvPr/>
        </p:nvSpPr>
        <p:spPr>
          <a:xfrm>
            <a:off x="2126712" y="641443"/>
            <a:ext cx="4843634" cy="646331"/>
          </a:xfrm>
          <a:prstGeom prst="rect">
            <a:avLst/>
          </a:prstGeom>
          <a:noFill/>
        </p:spPr>
        <p:txBody>
          <a:bodyPr wrap="none" rtlCol="0">
            <a:spAutoFit/>
          </a:bodyPr>
          <a:lstStyle/>
          <a:p>
            <a:pPr algn="ctr"/>
            <a:r>
              <a:rPr lang="ru-RU" i="1" dirty="0" smtClean="0"/>
              <a:t>Тема недели</a:t>
            </a:r>
            <a:r>
              <a:rPr lang="ru-RU" dirty="0" smtClean="0"/>
              <a:t>: </a:t>
            </a:r>
            <a:r>
              <a:rPr lang="ru-RU" b="1" dirty="0" smtClean="0"/>
              <a:t>Одежда. Обувь. Головные уборы</a:t>
            </a:r>
          </a:p>
          <a:p>
            <a:pPr algn="ctr"/>
            <a:r>
              <a:rPr lang="ru-RU" i="1" dirty="0" smtClean="0"/>
              <a:t>Тема занятия</a:t>
            </a:r>
            <a:r>
              <a:rPr lang="ru-RU" dirty="0" smtClean="0"/>
              <a:t>: </a:t>
            </a:r>
            <a:r>
              <a:rPr lang="ru-RU" b="1" dirty="0" smtClean="0"/>
              <a:t>Лесная небылица</a:t>
            </a:r>
            <a:endParaRPr lang="ru-RU" b="1" dirty="0"/>
          </a:p>
        </p:txBody>
      </p:sp>
      <p:pic>
        <p:nvPicPr>
          <p:cNvPr id="7170"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28529" y="1486397"/>
            <a:ext cx="4320000" cy="2881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599460" y="2496331"/>
            <a:ext cx="4320000" cy="2881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53784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5058" y="641444"/>
            <a:ext cx="8726930" cy="5895833"/>
          </a:xfrm>
          <a:prstGeom prst="rect">
            <a:avLst/>
          </a:prstGeom>
          <a:solidFill>
            <a:schemeClr val="lt1">
              <a:alpha val="91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4" name="TextBox 3"/>
          <p:cNvSpPr txBox="1"/>
          <p:nvPr/>
        </p:nvSpPr>
        <p:spPr>
          <a:xfrm>
            <a:off x="2126712" y="641443"/>
            <a:ext cx="4843634" cy="646331"/>
          </a:xfrm>
          <a:prstGeom prst="rect">
            <a:avLst/>
          </a:prstGeom>
          <a:noFill/>
        </p:spPr>
        <p:txBody>
          <a:bodyPr wrap="none" rtlCol="0">
            <a:spAutoFit/>
          </a:bodyPr>
          <a:lstStyle/>
          <a:p>
            <a:pPr algn="ctr"/>
            <a:r>
              <a:rPr lang="ru-RU" i="1" dirty="0" smtClean="0"/>
              <a:t>Тема недели</a:t>
            </a:r>
            <a:r>
              <a:rPr lang="ru-RU" dirty="0" smtClean="0"/>
              <a:t>: </a:t>
            </a:r>
            <a:r>
              <a:rPr lang="ru-RU" b="1" dirty="0" smtClean="0"/>
              <a:t>Одежда. Обувь. Головные уборы</a:t>
            </a:r>
          </a:p>
          <a:p>
            <a:pPr algn="ctr"/>
            <a:r>
              <a:rPr lang="ru-RU" i="1" dirty="0" smtClean="0"/>
              <a:t>Тема занятия</a:t>
            </a:r>
            <a:r>
              <a:rPr lang="ru-RU" dirty="0" smtClean="0"/>
              <a:t>: </a:t>
            </a:r>
            <a:r>
              <a:rPr lang="ru-RU" b="1" dirty="0" smtClean="0"/>
              <a:t>Лесная небылица</a:t>
            </a:r>
            <a:endParaRPr lang="ru-RU" b="1" dirty="0"/>
          </a:p>
        </p:txBody>
      </p:sp>
      <p:pic>
        <p:nvPicPr>
          <p:cNvPr id="819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28523" y="1398030"/>
            <a:ext cx="4320000" cy="2881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548529" y="2647664"/>
            <a:ext cx="4320000" cy="2881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87407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5058" y="641444"/>
            <a:ext cx="8726930" cy="5895833"/>
          </a:xfrm>
          <a:prstGeom prst="rect">
            <a:avLst/>
          </a:prstGeom>
          <a:solidFill>
            <a:schemeClr val="lt1">
              <a:alpha val="91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4" name="TextBox 3"/>
          <p:cNvSpPr txBox="1"/>
          <p:nvPr/>
        </p:nvSpPr>
        <p:spPr>
          <a:xfrm>
            <a:off x="2126712" y="641443"/>
            <a:ext cx="4843634" cy="646331"/>
          </a:xfrm>
          <a:prstGeom prst="rect">
            <a:avLst/>
          </a:prstGeom>
          <a:noFill/>
        </p:spPr>
        <p:txBody>
          <a:bodyPr wrap="none" rtlCol="0">
            <a:spAutoFit/>
          </a:bodyPr>
          <a:lstStyle/>
          <a:p>
            <a:pPr algn="ctr"/>
            <a:r>
              <a:rPr lang="ru-RU" i="1" dirty="0" smtClean="0"/>
              <a:t>Тема недели</a:t>
            </a:r>
            <a:r>
              <a:rPr lang="ru-RU" dirty="0" smtClean="0"/>
              <a:t>: </a:t>
            </a:r>
            <a:r>
              <a:rPr lang="ru-RU" b="1" dirty="0" smtClean="0"/>
              <a:t>Одежда. Обувь. Головные уборы</a:t>
            </a:r>
          </a:p>
          <a:p>
            <a:pPr algn="ctr"/>
            <a:r>
              <a:rPr lang="ru-RU" i="1" dirty="0" smtClean="0"/>
              <a:t>Тема занятия</a:t>
            </a:r>
            <a:r>
              <a:rPr lang="ru-RU" dirty="0" smtClean="0"/>
              <a:t>: </a:t>
            </a:r>
            <a:r>
              <a:rPr lang="ru-RU" b="1" dirty="0" smtClean="0"/>
              <a:t>Лесная небылица</a:t>
            </a:r>
            <a:endParaRPr lang="ru-RU" b="1" dirty="0"/>
          </a:p>
        </p:txBody>
      </p:sp>
      <p:pic>
        <p:nvPicPr>
          <p:cNvPr id="9218"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98895" y="1383309"/>
            <a:ext cx="4320000" cy="2881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591988" y="2551057"/>
            <a:ext cx="4320000" cy="2881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42962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5058" y="641444"/>
            <a:ext cx="8726930" cy="5895833"/>
          </a:xfrm>
          <a:prstGeom prst="rect">
            <a:avLst/>
          </a:prstGeom>
          <a:solidFill>
            <a:schemeClr val="lt1">
              <a:alpha val="91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4" name="TextBox 3"/>
          <p:cNvSpPr txBox="1"/>
          <p:nvPr/>
        </p:nvSpPr>
        <p:spPr>
          <a:xfrm>
            <a:off x="2002671" y="641443"/>
            <a:ext cx="5091715" cy="646331"/>
          </a:xfrm>
          <a:prstGeom prst="rect">
            <a:avLst/>
          </a:prstGeom>
          <a:noFill/>
        </p:spPr>
        <p:txBody>
          <a:bodyPr wrap="none" rtlCol="0">
            <a:spAutoFit/>
          </a:bodyPr>
          <a:lstStyle/>
          <a:p>
            <a:pPr algn="ctr"/>
            <a:r>
              <a:rPr lang="ru-RU" i="1" dirty="0" smtClean="0"/>
              <a:t>Тема недели</a:t>
            </a:r>
            <a:r>
              <a:rPr lang="ru-RU" dirty="0" smtClean="0"/>
              <a:t>:</a:t>
            </a:r>
            <a:r>
              <a:rPr lang="ru-RU" b="1" dirty="0" smtClean="0"/>
              <a:t> Наша Родина - Россия. Наша армия</a:t>
            </a:r>
          </a:p>
          <a:p>
            <a:pPr algn="ctr"/>
            <a:r>
              <a:rPr lang="ru-RU" i="1" dirty="0" smtClean="0"/>
              <a:t>Тема занятия</a:t>
            </a:r>
            <a:r>
              <a:rPr lang="ru-RU" dirty="0" smtClean="0"/>
              <a:t>: </a:t>
            </a:r>
            <a:r>
              <a:rPr lang="ru-RU" b="1" dirty="0" smtClean="0"/>
              <a:t>Тридцать три богатыря</a:t>
            </a:r>
            <a:endParaRPr lang="ru-RU" b="1" dirty="0"/>
          </a:p>
        </p:txBody>
      </p:sp>
      <p:pic>
        <p:nvPicPr>
          <p:cNvPr id="10242"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955486" y="1287774"/>
            <a:ext cx="3356719" cy="50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813684" y="1287774"/>
            <a:ext cx="3361641" cy="50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24332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5058" y="641444"/>
            <a:ext cx="8726930" cy="5895833"/>
          </a:xfrm>
          <a:prstGeom prst="rect">
            <a:avLst/>
          </a:prstGeom>
          <a:solidFill>
            <a:schemeClr val="lt1">
              <a:alpha val="91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4" name="TextBox 3"/>
          <p:cNvSpPr txBox="1"/>
          <p:nvPr/>
        </p:nvSpPr>
        <p:spPr>
          <a:xfrm>
            <a:off x="2002671" y="641443"/>
            <a:ext cx="5091715" cy="646331"/>
          </a:xfrm>
          <a:prstGeom prst="rect">
            <a:avLst/>
          </a:prstGeom>
          <a:noFill/>
        </p:spPr>
        <p:txBody>
          <a:bodyPr wrap="none" rtlCol="0">
            <a:spAutoFit/>
          </a:bodyPr>
          <a:lstStyle/>
          <a:p>
            <a:pPr algn="ctr"/>
            <a:r>
              <a:rPr lang="ru-RU" i="1" dirty="0" smtClean="0"/>
              <a:t>Тема недели</a:t>
            </a:r>
            <a:r>
              <a:rPr lang="ru-RU" dirty="0" smtClean="0"/>
              <a:t>:</a:t>
            </a:r>
            <a:r>
              <a:rPr lang="ru-RU" b="1" dirty="0" smtClean="0"/>
              <a:t> Наша Родина - Россия. Наша армия</a:t>
            </a:r>
          </a:p>
          <a:p>
            <a:pPr algn="ctr"/>
            <a:r>
              <a:rPr lang="ru-RU" i="1" dirty="0" smtClean="0"/>
              <a:t>Тема занятия</a:t>
            </a:r>
            <a:r>
              <a:rPr lang="ru-RU" dirty="0" smtClean="0"/>
              <a:t>: </a:t>
            </a:r>
            <a:r>
              <a:rPr lang="ru-RU" b="1" dirty="0" smtClean="0"/>
              <a:t>Тридцать три богатыря</a:t>
            </a:r>
            <a:endParaRPr lang="ru-RU" b="1" dirty="0"/>
          </a:p>
        </p:txBody>
      </p:sp>
      <p:pic>
        <p:nvPicPr>
          <p:cNvPr id="1126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950723" y="1287774"/>
            <a:ext cx="3361641" cy="50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680853" y="1287774"/>
            <a:ext cx="3361641" cy="50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87736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42920" y="641444"/>
            <a:ext cx="8569068" cy="5895833"/>
          </a:xfrm>
          <a:prstGeom prst="rect">
            <a:avLst/>
          </a:prstGeom>
          <a:solidFill>
            <a:schemeClr val="lt1">
              <a:alpha val="91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9" name="TextBox 8"/>
          <p:cNvSpPr txBox="1"/>
          <p:nvPr/>
        </p:nvSpPr>
        <p:spPr>
          <a:xfrm>
            <a:off x="588584" y="1760565"/>
            <a:ext cx="8459885" cy="4154984"/>
          </a:xfrm>
          <a:prstGeom prst="rect">
            <a:avLst/>
          </a:prstGeom>
          <a:noFill/>
        </p:spPr>
        <p:txBody>
          <a:bodyPr wrap="square" rtlCol="0">
            <a:spAutoFit/>
          </a:bodyPr>
          <a:lstStyle/>
          <a:p>
            <a:r>
              <a:rPr lang="ru-RU" sz="2400" dirty="0"/>
              <a:t>«Одна из самых важных проблем педагогики – дать ребенку</a:t>
            </a:r>
          </a:p>
          <a:p>
            <a:r>
              <a:rPr lang="ru-RU" sz="2400" dirty="0"/>
              <a:t>жизнь в мире книг, чтобы чтение стало самой сильной,</a:t>
            </a:r>
          </a:p>
          <a:p>
            <a:r>
              <a:rPr lang="ru-RU" sz="2400" dirty="0"/>
              <a:t>неодолимой духовной страстью каждого ребенка, чтобы</a:t>
            </a:r>
          </a:p>
          <a:p>
            <a:r>
              <a:rPr lang="ru-RU" sz="2400" dirty="0"/>
              <a:t>в книге человек на всю жизнь нашел привлекательное и</a:t>
            </a:r>
          </a:p>
          <a:p>
            <a:r>
              <a:rPr lang="ru-RU" sz="2400" dirty="0"/>
              <a:t>роскошное общение с мыслью, красотой, величием</a:t>
            </a:r>
          </a:p>
          <a:p>
            <a:r>
              <a:rPr lang="ru-RU" sz="2400" dirty="0"/>
              <a:t>русского духа, неисчерпаемым источником знаний.</a:t>
            </a:r>
          </a:p>
          <a:p>
            <a:r>
              <a:rPr lang="ru-RU" sz="2400" dirty="0"/>
              <a:t>Этому надо учить, учить и учить – приобщению к</a:t>
            </a:r>
          </a:p>
          <a:p>
            <a:r>
              <a:rPr lang="ru-RU" sz="2400" dirty="0"/>
              <a:t>радостям жизни в мире книг</a:t>
            </a:r>
            <a:r>
              <a:rPr lang="ru-RU" sz="2400" dirty="0" smtClean="0"/>
              <a:t>».</a:t>
            </a:r>
          </a:p>
          <a:p>
            <a:endParaRPr lang="ru-RU" sz="2400" dirty="0"/>
          </a:p>
          <a:p>
            <a:r>
              <a:rPr lang="ru-RU" sz="2400" dirty="0"/>
              <a:t>В. А. </a:t>
            </a:r>
            <a:r>
              <a:rPr lang="ru-RU" sz="2400" dirty="0" smtClean="0"/>
              <a:t>Сухомлинский</a:t>
            </a:r>
          </a:p>
          <a:p>
            <a:endParaRPr lang="ru-RU" sz="2400" dirty="0"/>
          </a:p>
        </p:txBody>
      </p:sp>
    </p:spTree>
    <p:extLst>
      <p:ext uri="{BB962C8B-B14F-4D97-AF65-F5344CB8AC3E}">
        <p14:creationId xmlns:p14="http://schemas.microsoft.com/office/powerpoint/2010/main" val="41967602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5058" y="641444"/>
            <a:ext cx="8726930" cy="5895833"/>
          </a:xfrm>
          <a:prstGeom prst="rect">
            <a:avLst/>
          </a:prstGeom>
          <a:solidFill>
            <a:schemeClr val="lt1">
              <a:alpha val="91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dirty="0"/>
          </a:p>
        </p:txBody>
      </p:sp>
      <p:sp>
        <p:nvSpPr>
          <p:cNvPr id="4" name="TextBox 3"/>
          <p:cNvSpPr txBox="1"/>
          <p:nvPr/>
        </p:nvSpPr>
        <p:spPr>
          <a:xfrm>
            <a:off x="2217732" y="641443"/>
            <a:ext cx="4661596" cy="646331"/>
          </a:xfrm>
          <a:prstGeom prst="rect">
            <a:avLst/>
          </a:prstGeom>
          <a:noFill/>
        </p:spPr>
        <p:txBody>
          <a:bodyPr wrap="none" rtlCol="0">
            <a:spAutoFit/>
          </a:bodyPr>
          <a:lstStyle/>
          <a:p>
            <a:pPr algn="ctr"/>
            <a:r>
              <a:rPr lang="ru-RU" i="1" dirty="0" smtClean="0"/>
              <a:t>Тема недели</a:t>
            </a:r>
            <a:r>
              <a:rPr lang="ru-RU" dirty="0" smtClean="0"/>
              <a:t>:</a:t>
            </a:r>
            <a:r>
              <a:rPr lang="ru-RU" b="1" dirty="0" smtClean="0"/>
              <a:t> Народная культура и традиции</a:t>
            </a:r>
          </a:p>
          <a:p>
            <a:pPr algn="ctr"/>
            <a:r>
              <a:rPr lang="ru-RU" i="1" dirty="0" smtClean="0"/>
              <a:t>Тема занятия</a:t>
            </a:r>
            <a:r>
              <a:rPr lang="ru-RU" dirty="0" smtClean="0"/>
              <a:t>: </a:t>
            </a:r>
            <a:r>
              <a:rPr lang="ru-RU" b="1" dirty="0" smtClean="0"/>
              <a:t>Ранняя весна</a:t>
            </a:r>
            <a:endParaRPr lang="ru-RU" b="1" dirty="0"/>
          </a:p>
        </p:txBody>
      </p:sp>
      <p:sp>
        <p:nvSpPr>
          <p:cNvPr id="3" name="Прямоугольник 2"/>
          <p:cNvSpPr/>
          <p:nvPr/>
        </p:nvSpPr>
        <p:spPr>
          <a:xfrm>
            <a:off x="1413820" y="2172004"/>
            <a:ext cx="4572000" cy="2862322"/>
          </a:xfrm>
          <a:prstGeom prst="rect">
            <a:avLst/>
          </a:prstGeom>
        </p:spPr>
        <p:txBody>
          <a:bodyPr>
            <a:spAutoFit/>
          </a:bodyPr>
          <a:lstStyle/>
          <a:p>
            <a:r>
              <a:rPr lang="ru-RU" sz="2000" dirty="0" smtClean="0"/>
              <a:t>Зима </a:t>
            </a:r>
            <a:r>
              <a:rPr lang="ru-RU" sz="2000" dirty="0"/>
              <a:t>недаром злится,</a:t>
            </a:r>
            <a:br>
              <a:rPr lang="ru-RU" sz="2000" dirty="0"/>
            </a:br>
            <a:r>
              <a:rPr lang="ru-RU" sz="2000" dirty="0"/>
              <a:t>Прошла её пора –</a:t>
            </a:r>
            <a:br>
              <a:rPr lang="ru-RU" sz="2000" dirty="0"/>
            </a:br>
            <a:r>
              <a:rPr lang="ru-RU" sz="2000" dirty="0"/>
              <a:t>Весна в окно стучится</a:t>
            </a:r>
            <a:br>
              <a:rPr lang="ru-RU" sz="2000" dirty="0"/>
            </a:br>
            <a:r>
              <a:rPr lang="ru-RU" sz="2000" dirty="0"/>
              <a:t>И гонит со двора.</a:t>
            </a:r>
          </a:p>
          <a:p>
            <a:r>
              <a:rPr lang="ru-RU" sz="2000" dirty="0"/>
              <a:t>И всё засуетилось,</a:t>
            </a:r>
            <a:br>
              <a:rPr lang="ru-RU" sz="2000" dirty="0"/>
            </a:br>
            <a:r>
              <a:rPr lang="ru-RU" sz="2000" dirty="0"/>
              <a:t>Всё нудит Зиму вон –</a:t>
            </a:r>
            <a:br>
              <a:rPr lang="ru-RU" sz="2000" dirty="0"/>
            </a:br>
            <a:r>
              <a:rPr lang="ru-RU" sz="2000" dirty="0"/>
              <a:t>И жаворонки в небе</a:t>
            </a:r>
            <a:br>
              <a:rPr lang="ru-RU" sz="2000" dirty="0"/>
            </a:br>
            <a:r>
              <a:rPr lang="ru-RU" sz="2000" dirty="0"/>
              <a:t>Уж подняли трезвон</a:t>
            </a:r>
            <a:r>
              <a:rPr lang="ru-RU" sz="2000" dirty="0" smtClean="0"/>
              <a:t>.</a:t>
            </a:r>
          </a:p>
          <a:p>
            <a:endParaRPr lang="ru-RU" sz="2000" dirty="0"/>
          </a:p>
        </p:txBody>
      </p:sp>
      <p:sp>
        <p:nvSpPr>
          <p:cNvPr id="5" name="Прямоугольник 4"/>
          <p:cNvSpPr/>
          <p:nvPr/>
        </p:nvSpPr>
        <p:spPr>
          <a:xfrm>
            <a:off x="4888539" y="2185072"/>
            <a:ext cx="4572000" cy="2554545"/>
          </a:xfrm>
          <a:prstGeom prst="rect">
            <a:avLst/>
          </a:prstGeom>
        </p:spPr>
        <p:txBody>
          <a:bodyPr>
            <a:spAutoFit/>
          </a:bodyPr>
          <a:lstStyle/>
          <a:p>
            <a:r>
              <a:rPr lang="ru-RU" sz="2000" dirty="0"/>
              <a:t>Зима еще хлопочет</a:t>
            </a:r>
            <a:br>
              <a:rPr lang="ru-RU" sz="2000" dirty="0"/>
            </a:br>
            <a:r>
              <a:rPr lang="ru-RU" sz="2000" dirty="0"/>
              <a:t>И на Весну ворчит.</a:t>
            </a:r>
            <a:br>
              <a:rPr lang="ru-RU" sz="2000" dirty="0"/>
            </a:br>
            <a:r>
              <a:rPr lang="ru-RU" sz="2000" dirty="0"/>
              <a:t>Та ей в глаза хохочет</a:t>
            </a:r>
            <a:br>
              <a:rPr lang="ru-RU" sz="2000" dirty="0"/>
            </a:br>
            <a:r>
              <a:rPr lang="ru-RU" sz="2000" dirty="0"/>
              <a:t>И пуще лишь шумит...</a:t>
            </a:r>
          </a:p>
          <a:p>
            <a:r>
              <a:rPr lang="ru-RU" sz="2000" dirty="0"/>
              <a:t>Взбесилась ведьма злая</a:t>
            </a:r>
            <a:br>
              <a:rPr lang="ru-RU" sz="2000" dirty="0"/>
            </a:br>
            <a:r>
              <a:rPr lang="ru-RU" sz="2000" dirty="0"/>
              <a:t>И, снегу </a:t>
            </a:r>
            <a:r>
              <a:rPr lang="ru-RU" sz="2000" dirty="0" err="1"/>
              <a:t>захватя</a:t>
            </a:r>
            <a:r>
              <a:rPr lang="ru-RU" sz="2000" dirty="0"/>
              <a:t>,</a:t>
            </a:r>
            <a:br>
              <a:rPr lang="ru-RU" sz="2000" dirty="0"/>
            </a:br>
            <a:r>
              <a:rPr lang="ru-RU" sz="2000" dirty="0"/>
              <a:t>Пустила, убегая,</a:t>
            </a:r>
            <a:br>
              <a:rPr lang="ru-RU" sz="2000" dirty="0"/>
            </a:br>
            <a:r>
              <a:rPr lang="ru-RU" sz="2000" dirty="0"/>
              <a:t>В прекрасное дитя</a:t>
            </a:r>
            <a:r>
              <a:rPr lang="ru-RU" sz="2000" dirty="0" smtClean="0"/>
              <a:t>...</a:t>
            </a:r>
            <a:endParaRPr lang="ru-RU" sz="2000" dirty="0"/>
          </a:p>
        </p:txBody>
      </p:sp>
      <p:sp>
        <p:nvSpPr>
          <p:cNvPr id="6" name="Прямоугольник 5"/>
          <p:cNvSpPr/>
          <p:nvPr/>
        </p:nvSpPr>
        <p:spPr>
          <a:xfrm>
            <a:off x="2497016" y="1287774"/>
            <a:ext cx="4572000" cy="707886"/>
          </a:xfrm>
          <a:prstGeom prst="rect">
            <a:avLst/>
          </a:prstGeom>
        </p:spPr>
        <p:txBody>
          <a:bodyPr>
            <a:spAutoFit/>
          </a:bodyPr>
          <a:lstStyle/>
          <a:p>
            <a:pPr algn="ctr"/>
            <a:r>
              <a:rPr lang="ru-RU" sz="2000" b="1" dirty="0"/>
              <a:t>Ф. И. Тютчев </a:t>
            </a:r>
            <a:br>
              <a:rPr lang="ru-RU" sz="2000" b="1" dirty="0"/>
            </a:br>
            <a:r>
              <a:rPr lang="ru-RU" sz="2000" b="1" dirty="0"/>
              <a:t>«Зима недаром злится...»</a:t>
            </a:r>
            <a:endParaRPr lang="ru-RU" sz="2000" b="1" dirty="0"/>
          </a:p>
        </p:txBody>
      </p:sp>
      <p:sp>
        <p:nvSpPr>
          <p:cNvPr id="7" name="Прямоугольник 6"/>
          <p:cNvSpPr/>
          <p:nvPr/>
        </p:nvSpPr>
        <p:spPr>
          <a:xfrm>
            <a:off x="3284824" y="4768982"/>
            <a:ext cx="4572000" cy="1323439"/>
          </a:xfrm>
          <a:prstGeom prst="rect">
            <a:avLst/>
          </a:prstGeom>
        </p:spPr>
        <p:txBody>
          <a:bodyPr>
            <a:spAutoFit/>
          </a:bodyPr>
          <a:lstStyle/>
          <a:p>
            <a:r>
              <a:rPr lang="ru-RU" sz="2000" dirty="0"/>
              <a:t>Весне и горя мало:</a:t>
            </a:r>
            <a:br>
              <a:rPr lang="ru-RU" sz="2000" dirty="0"/>
            </a:br>
            <a:r>
              <a:rPr lang="ru-RU" sz="2000" dirty="0" err="1"/>
              <a:t>Умылася</a:t>
            </a:r>
            <a:r>
              <a:rPr lang="ru-RU" sz="2000" dirty="0"/>
              <a:t> в снегу</a:t>
            </a:r>
            <a:br>
              <a:rPr lang="ru-RU" sz="2000" dirty="0"/>
            </a:br>
            <a:r>
              <a:rPr lang="ru-RU" sz="2000" dirty="0"/>
              <a:t>И лишь румяней стала</a:t>
            </a:r>
            <a:br>
              <a:rPr lang="ru-RU" sz="2000" dirty="0"/>
            </a:br>
            <a:r>
              <a:rPr lang="ru-RU" sz="2000" dirty="0"/>
              <a:t>Наперекор врагу.</a:t>
            </a:r>
            <a:endParaRPr lang="ru-RU" sz="2000" dirty="0"/>
          </a:p>
        </p:txBody>
      </p:sp>
    </p:spTree>
    <p:extLst>
      <p:ext uri="{BB962C8B-B14F-4D97-AF65-F5344CB8AC3E}">
        <p14:creationId xmlns:p14="http://schemas.microsoft.com/office/powerpoint/2010/main" val="11562403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5058" y="641444"/>
            <a:ext cx="8726930" cy="5895833"/>
          </a:xfrm>
          <a:prstGeom prst="rect">
            <a:avLst/>
          </a:prstGeom>
          <a:solidFill>
            <a:schemeClr val="lt1">
              <a:alpha val="91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dirty="0"/>
          </a:p>
        </p:txBody>
      </p:sp>
      <p:sp>
        <p:nvSpPr>
          <p:cNvPr id="4" name="TextBox 3"/>
          <p:cNvSpPr txBox="1"/>
          <p:nvPr/>
        </p:nvSpPr>
        <p:spPr>
          <a:xfrm>
            <a:off x="2217732" y="641443"/>
            <a:ext cx="4661596" cy="646331"/>
          </a:xfrm>
          <a:prstGeom prst="rect">
            <a:avLst/>
          </a:prstGeom>
          <a:noFill/>
        </p:spPr>
        <p:txBody>
          <a:bodyPr wrap="none" rtlCol="0">
            <a:spAutoFit/>
          </a:bodyPr>
          <a:lstStyle/>
          <a:p>
            <a:pPr algn="ctr"/>
            <a:r>
              <a:rPr lang="ru-RU" i="1" dirty="0" smtClean="0"/>
              <a:t>Тема недели</a:t>
            </a:r>
            <a:r>
              <a:rPr lang="ru-RU" dirty="0" smtClean="0"/>
              <a:t>:</a:t>
            </a:r>
            <a:r>
              <a:rPr lang="ru-RU" b="1" dirty="0" smtClean="0"/>
              <a:t> Народная культура и традиции</a:t>
            </a:r>
          </a:p>
          <a:p>
            <a:pPr algn="ctr"/>
            <a:r>
              <a:rPr lang="ru-RU" i="1" dirty="0" smtClean="0"/>
              <a:t>Тема занятия</a:t>
            </a:r>
            <a:r>
              <a:rPr lang="ru-RU" dirty="0" smtClean="0"/>
              <a:t>: </a:t>
            </a:r>
            <a:r>
              <a:rPr lang="ru-RU" b="1" dirty="0" smtClean="0"/>
              <a:t>Ранняя весна</a:t>
            </a:r>
            <a:endParaRPr lang="ru-RU" b="1"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517" y="1292658"/>
            <a:ext cx="3361641" cy="50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6561" y="1292658"/>
            <a:ext cx="3361641" cy="50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37125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5058" y="641444"/>
            <a:ext cx="8726930" cy="5895833"/>
          </a:xfrm>
          <a:prstGeom prst="rect">
            <a:avLst/>
          </a:prstGeom>
          <a:solidFill>
            <a:schemeClr val="lt1">
              <a:alpha val="91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9" name="TextBox 8"/>
          <p:cNvSpPr txBox="1"/>
          <p:nvPr/>
        </p:nvSpPr>
        <p:spPr>
          <a:xfrm>
            <a:off x="491319" y="736980"/>
            <a:ext cx="8188657" cy="5509200"/>
          </a:xfrm>
          <a:prstGeom prst="rect">
            <a:avLst/>
          </a:prstGeom>
          <a:noFill/>
        </p:spPr>
        <p:txBody>
          <a:bodyPr wrap="square" rtlCol="0">
            <a:spAutoFit/>
          </a:bodyPr>
          <a:lstStyle/>
          <a:p>
            <a:pPr algn="just"/>
            <a:r>
              <a:rPr lang="ru-RU" sz="1600" dirty="0" smtClean="0"/>
              <a:t>Эти </a:t>
            </a:r>
            <a:r>
              <a:rPr lang="ru-RU" sz="1600" dirty="0"/>
              <a:t>слова российский педагог произнес в начале ХХ века, но и сегодня, в веке ХХI, они не потеряли своей актуальности</a:t>
            </a:r>
            <a:r>
              <a:rPr lang="ru-RU" sz="1600" dirty="0" smtClean="0"/>
              <a:t>.</a:t>
            </a:r>
          </a:p>
          <a:p>
            <a:pPr algn="just"/>
            <a:endParaRPr lang="ru-RU" sz="1600" dirty="0"/>
          </a:p>
          <a:p>
            <a:pPr algn="just"/>
            <a:r>
              <a:rPr lang="ru-RU" sz="1600" dirty="0"/>
              <a:t>Литература тесно связана со всеми видами искусства и часто выступает по отношению к ним своеобразной основой. Объединяющим фактором всех видов искусства является образ. На образном содержании базируется любая художественная деятельность. Для каждого вида искусства свойственны свои специфические средства выразительности, доступные пониманию детей дошкольного возраста, а чувственно-образный характер детского мышления делает этот период развития личности особенно актуальным для восприятия образа и творчества во всех его проявлениях</a:t>
            </a:r>
            <a:r>
              <a:rPr lang="ru-RU" sz="1600" dirty="0" smtClean="0"/>
              <a:t>.</a:t>
            </a:r>
          </a:p>
          <a:p>
            <a:pPr algn="just"/>
            <a:endParaRPr lang="ru-RU" sz="1600" dirty="0"/>
          </a:p>
          <a:p>
            <a:pPr algn="just"/>
            <a:r>
              <a:rPr lang="ru-RU" sz="1600" dirty="0"/>
              <a:t>Художественная литература открывает и объясняет детям жизнь общества и природы, мир человеческих чувств и взаимоотношений. Она не только развлекает, радует детей, но и закладывает основы нравственности, развивает мышление и воображение ребенка, обогащает его эмоции</a:t>
            </a:r>
            <a:r>
              <a:rPr lang="ru-RU" sz="1600" dirty="0" smtClean="0"/>
              <a:t>.</a:t>
            </a:r>
          </a:p>
          <a:p>
            <a:pPr algn="just"/>
            <a:endParaRPr lang="ru-RU" sz="1600" dirty="0"/>
          </a:p>
          <a:p>
            <a:pPr algn="just"/>
            <a:r>
              <a:rPr lang="ru-RU" sz="1600" dirty="0"/>
              <a:t>Изобразительная деятельность - одно из первых и наиболее доступных средств самовыражения ребенка, в котором проявляется своеобразие многих сторон детской психики. Рисунок, детская поделка являются мощным средством познания и отображения действительности, в них раскрываются особенности мышления, воображения, эмоционально-волевой сферы. Так в рисунке, лепке, аппликации дети отражают полученные ими впечатления</a:t>
            </a:r>
            <a:r>
              <a:rPr lang="ru-RU" sz="1600" dirty="0" smtClean="0"/>
              <a:t>.</a:t>
            </a:r>
            <a:endParaRPr lang="ru-RU" sz="1600" dirty="0">
              <a:solidFill>
                <a:schemeClr val="tx1">
                  <a:lumMod val="85000"/>
                  <a:lumOff val="1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85007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5058" y="641444"/>
            <a:ext cx="8726930" cy="5895833"/>
          </a:xfrm>
          <a:prstGeom prst="rect">
            <a:avLst/>
          </a:prstGeom>
          <a:solidFill>
            <a:schemeClr val="lt1">
              <a:alpha val="91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9" name="TextBox 8"/>
          <p:cNvSpPr txBox="1"/>
          <p:nvPr/>
        </p:nvSpPr>
        <p:spPr>
          <a:xfrm>
            <a:off x="491319" y="996292"/>
            <a:ext cx="8188657" cy="5016758"/>
          </a:xfrm>
          <a:prstGeom prst="rect">
            <a:avLst/>
          </a:prstGeom>
          <a:noFill/>
        </p:spPr>
        <p:txBody>
          <a:bodyPr wrap="square" rtlCol="0">
            <a:spAutoFit/>
          </a:bodyPr>
          <a:lstStyle/>
          <a:p>
            <a:pPr algn="just"/>
            <a:r>
              <a:rPr lang="ru-RU" sz="1600" dirty="0" smtClean="0"/>
              <a:t>Взаимосвязь </a:t>
            </a:r>
            <a:r>
              <a:rPr lang="ru-RU" sz="1600" dirty="0"/>
              <a:t>детской художественной литературы и изобразительной деятельности способствует более глубокому эмоциональному переживанию образов литературного произведения и последующей их передаче в изобразительной деятельности, эмоциональному восприятию гармонии художественной речи произведения, овладению умениями передачи образов этих произведений в детском творчестве (красоту природных явлений, характерные особенности героев и др.) </a:t>
            </a:r>
            <a:endParaRPr lang="ru-RU" sz="1600" dirty="0"/>
          </a:p>
          <a:p>
            <a:pPr algn="just"/>
            <a:endParaRPr lang="ru-RU" sz="1600" dirty="0"/>
          </a:p>
          <a:p>
            <a:pPr algn="just"/>
            <a:r>
              <a:rPr lang="ru-RU" sz="1600" dirty="0"/>
              <a:t>Изобразительность как черта художественного образа литературного произведения дает возможность ребенку передавать этот образ с помощью художественных средств выразительности. Основой же изображения служит не только отображенный в произведении литературы образ или явление, но и эмоциональное переживание дошкольника по отношению к изображаемому</a:t>
            </a:r>
            <a:r>
              <a:rPr lang="ru-RU" sz="1600" dirty="0" smtClean="0"/>
              <a:t>.</a:t>
            </a:r>
          </a:p>
          <a:p>
            <a:pPr algn="just"/>
            <a:endParaRPr lang="ru-RU" sz="1600" dirty="0"/>
          </a:p>
          <a:p>
            <a:pPr algn="just"/>
            <a:r>
              <a:rPr lang="ru-RU" sz="1600" dirty="0"/>
              <a:t>В результате общения с художественным произведением у дошкольников воспитывается культура эстетического восприятия, чувствительность к духовным ценностям, красоте художественного слова, его образности, поэтичности, яркости, а в процессе изобразительной деятельности дети учатся видеть гармонию изображения, линии, цвета, у них пробуждается интерес к творчеству и постепенно развивается самостоятельное эстетическое видение и эстетическая оценка</a:t>
            </a:r>
            <a:r>
              <a:rPr lang="ru-RU" sz="1600" dirty="0" smtClean="0"/>
              <a:t>.</a:t>
            </a:r>
          </a:p>
          <a:p>
            <a:pPr algn="just"/>
            <a:endParaRPr lang="ru-RU" sz="1600" dirty="0">
              <a:solidFill>
                <a:schemeClr val="tx1">
                  <a:lumMod val="85000"/>
                  <a:lumOff val="1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12093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5058" y="641444"/>
            <a:ext cx="8726930" cy="5895833"/>
          </a:xfrm>
          <a:prstGeom prst="rect">
            <a:avLst/>
          </a:prstGeom>
          <a:solidFill>
            <a:schemeClr val="lt1">
              <a:alpha val="91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9" name="TextBox 8"/>
          <p:cNvSpPr txBox="1"/>
          <p:nvPr/>
        </p:nvSpPr>
        <p:spPr>
          <a:xfrm>
            <a:off x="491319" y="2497541"/>
            <a:ext cx="8188657" cy="2246769"/>
          </a:xfrm>
          <a:prstGeom prst="rect">
            <a:avLst/>
          </a:prstGeom>
          <a:noFill/>
        </p:spPr>
        <p:txBody>
          <a:bodyPr wrap="square" rtlCol="0">
            <a:spAutoFit/>
          </a:bodyPr>
          <a:lstStyle/>
          <a:p>
            <a:pPr algn="just"/>
            <a:endParaRPr lang="ru-RU" sz="2000" dirty="0"/>
          </a:p>
          <a:p>
            <a:pPr algn="just"/>
            <a:r>
              <a:rPr lang="ru-RU" sz="2000" dirty="0"/>
              <a:t>Таким образом, влияние произведений литературы на занятия художественным творчеством </a:t>
            </a:r>
            <a:r>
              <a:rPr lang="ru-RU" sz="2000" dirty="0" smtClean="0"/>
              <a:t>способствует </a:t>
            </a:r>
            <a:r>
              <a:rPr lang="ru-RU" sz="2000" dirty="0"/>
              <a:t>оптимальному и интенсивному развитию всех психических процессов и функций, </a:t>
            </a:r>
            <a:r>
              <a:rPr lang="ru-RU" sz="2000" dirty="0" smtClean="0"/>
              <a:t>приучает </a:t>
            </a:r>
            <a:r>
              <a:rPr lang="ru-RU" sz="2000" dirty="0"/>
              <a:t>ребенка думать и анализировать, соизмерять и сравнивать, сочинять и воображать.</a:t>
            </a:r>
          </a:p>
          <a:p>
            <a:pPr algn="just"/>
            <a:endParaRPr lang="ru-RU" sz="2000" dirty="0">
              <a:solidFill>
                <a:schemeClr val="tx1">
                  <a:lumMod val="85000"/>
                  <a:lumOff val="1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41993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лилиния 3"/>
          <p:cNvSpPr/>
          <p:nvPr/>
        </p:nvSpPr>
        <p:spPr>
          <a:xfrm rot="21395544">
            <a:off x="2093942" y="3174555"/>
            <a:ext cx="5063177" cy="767782"/>
          </a:xfrm>
          <a:custGeom>
            <a:avLst/>
            <a:gdLst>
              <a:gd name="connsiteX0" fmla="*/ 0 w 5290457"/>
              <a:gd name="connsiteY0" fmla="*/ 0 h 1360714"/>
              <a:gd name="connsiteX1" fmla="*/ 3592286 w 5290457"/>
              <a:gd name="connsiteY1" fmla="*/ 359228 h 1360714"/>
              <a:gd name="connsiteX2" fmla="*/ 5290457 w 5290457"/>
              <a:gd name="connsiteY2" fmla="*/ 1360714 h 1360714"/>
            </a:gdLst>
            <a:ahLst/>
            <a:cxnLst>
              <a:cxn ang="0">
                <a:pos x="connsiteX0" y="connsiteY0"/>
              </a:cxn>
              <a:cxn ang="0">
                <a:pos x="connsiteX1" y="connsiteY1"/>
              </a:cxn>
              <a:cxn ang="0">
                <a:pos x="connsiteX2" y="connsiteY2"/>
              </a:cxn>
            </a:cxnLst>
            <a:rect l="l" t="t" r="r" b="b"/>
            <a:pathLst>
              <a:path w="5290457" h="1360714">
                <a:moveTo>
                  <a:pt x="0" y="0"/>
                </a:moveTo>
                <a:cubicBezTo>
                  <a:pt x="1355271" y="66221"/>
                  <a:pt x="2710543" y="132442"/>
                  <a:pt x="3592286" y="359228"/>
                </a:cubicBezTo>
                <a:cubicBezTo>
                  <a:pt x="4474029" y="586014"/>
                  <a:pt x="4882243" y="973364"/>
                  <a:pt x="5290457" y="1360714"/>
                </a:cubicBezTo>
              </a:path>
            </a:pathLst>
          </a:custGeom>
          <a:ln/>
        </p:spPr>
        <p:style>
          <a:lnRef idx="2">
            <a:schemeClr val="accent6"/>
          </a:lnRef>
          <a:fillRef idx="0">
            <a:schemeClr val="accent6"/>
          </a:fillRef>
          <a:effectRef idx="1">
            <a:schemeClr val="accent6"/>
          </a:effectRef>
          <a:fontRef idx="minor">
            <a:schemeClr val="tx1"/>
          </a:fontRef>
        </p:style>
        <p:txBody>
          <a:bodyPr rtlCol="0" anchor="ctr"/>
          <a:lstStyle/>
          <a:p>
            <a:pPr algn="ctr"/>
            <a:endParaRPr lang="ru-RU"/>
          </a:p>
        </p:txBody>
      </p:sp>
      <p:sp>
        <p:nvSpPr>
          <p:cNvPr id="5" name="TextBox 4"/>
          <p:cNvSpPr txBox="1"/>
          <p:nvPr/>
        </p:nvSpPr>
        <p:spPr>
          <a:xfrm>
            <a:off x="2320119" y="2432740"/>
            <a:ext cx="5599322" cy="923330"/>
          </a:xfrm>
          <a:prstGeom prst="rect">
            <a:avLst/>
          </a:prstGeom>
          <a:noFill/>
        </p:spPr>
        <p:txBody>
          <a:bodyPr wrap="square" rtlCol="0">
            <a:spAutoFit/>
          </a:bodyPr>
          <a:lstStyle/>
          <a:p>
            <a:r>
              <a:rPr lang="ru-RU" sz="5400" i="1" dirty="0" smtClean="0">
                <a:solidFill>
                  <a:schemeClr val="tx1">
                    <a:lumMod val="75000"/>
                    <a:lumOff val="25000"/>
                  </a:schemeClr>
                </a:solidFill>
                <a:latin typeface="Arial" panose="020B0604020202020204" pitchFamily="34" charset="0"/>
                <a:cs typeface="Arial" panose="020B0604020202020204" pitchFamily="34" charset="0"/>
              </a:rPr>
              <a:t>Рисунки детей</a:t>
            </a:r>
            <a:endParaRPr lang="ru-RU" sz="5400" i="1"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69510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5058" y="641444"/>
            <a:ext cx="8726930" cy="5895833"/>
          </a:xfrm>
          <a:prstGeom prst="rect">
            <a:avLst/>
          </a:prstGeom>
          <a:solidFill>
            <a:schemeClr val="lt1">
              <a:alpha val="91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9163" y="1414990"/>
            <a:ext cx="3343700" cy="5013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548523" y="1414990"/>
            <a:ext cx="3343701" cy="5013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954304" y="641443"/>
            <a:ext cx="3188437" cy="646331"/>
          </a:xfrm>
          <a:prstGeom prst="rect">
            <a:avLst/>
          </a:prstGeom>
          <a:noFill/>
        </p:spPr>
        <p:txBody>
          <a:bodyPr wrap="none" rtlCol="0">
            <a:spAutoFit/>
          </a:bodyPr>
          <a:lstStyle/>
          <a:p>
            <a:pPr algn="ctr"/>
            <a:r>
              <a:rPr lang="ru-RU" i="1" dirty="0" smtClean="0"/>
              <a:t>Тема недели</a:t>
            </a:r>
            <a:r>
              <a:rPr lang="ru-RU" dirty="0" smtClean="0"/>
              <a:t>:</a:t>
            </a:r>
            <a:r>
              <a:rPr lang="ru-RU" b="1" dirty="0" smtClean="0"/>
              <a:t> Овощи. Огород</a:t>
            </a:r>
          </a:p>
          <a:p>
            <a:pPr algn="ctr"/>
            <a:r>
              <a:rPr lang="ru-RU" i="1" dirty="0" smtClean="0"/>
              <a:t>Тема занятия</a:t>
            </a:r>
            <a:r>
              <a:rPr lang="ru-RU" dirty="0" smtClean="0"/>
              <a:t>: </a:t>
            </a:r>
            <a:r>
              <a:rPr lang="ru-RU" b="1" dirty="0" err="1"/>
              <a:t>Ч</a:t>
            </a:r>
            <a:r>
              <a:rPr lang="ru-RU" b="1" dirty="0" err="1" smtClean="0"/>
              <a:t>ипполино</a:t>
            </a:r>
            <a:r>
              <a:rPr lang="ru-RU" b="1" dirty="0" smtClean="0"/>
              <a:t> </a:t>
            </a:r>
            <a:endParaRPr lang="ru-RU" b="1" dirty="0"/>
          </a:p>
        </p:txBody>
      </p:sp>
    </p:spTree>
    <p:extLst>
      <p:ext uri="{BB962C8B-B14F-4D97-AF65-F5344CB8AC3E}">
        <p14:creationId xmlns:p14="http://schemas.microsoft.com/office/powerpoint/2010/main" val="16445947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5058" y="641444"/>
            <a:ext cx="8726930" cy="5895833"/>
          </a:xfrm>
          <a:prstGeom prst="rect">
            <a:avLst/>
          </a:prstGeom>
          <a:solidFill>
            <a:schemeClr val="lt1">
              <a:alpha val="91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4" name="TextBox 3"/>
          <p:cNvSpPr txBox="1"/>
          <p:nvPr/>
        </p:nvSpPr>
        <p:spPr>
          <a:xfrm>
            <a:off x="1140966" y="641443"/>
            <a:ext cx="6815135" cy="646331"/>
          </a:xfrm>
          <a:prstGeom prst="rect">
            <a:avLst/>
          </a:prstGeom>
          <a:noFill/>
        </p:spPr>
        <p:txBody>
          <a:bodyPr wrap="none" rtlCol="0">
            <a:spAutoFit/>
          </a:bodyPr>
          <a:lstStyle/>
          <a:p>
            <a:pPr algn="ctr"/>
            <a:r>
              <a:rPr lang="ru-RU" i="1" dirty="0" smtClean="0"/>
              <a:t>Тема недели</a:t>
            </a:r>
            <a:r>
              <a:rPr lang="ru-RU" dirty="0" smtClean="0"/>
              <a:t>:</a:t>
            </a:r>
            <a:r>
              <a:rPr lang="ru-RU" b="1" dirty="0" smtClean="0"/>
              <a:t> Я и моя семья</a:t>
            </a:r>
          </a:p>
          <a:p>
            <a:pPr algn="ctr"/>
            <a:r>
              <a:rPr lang="ru-RU" i="1" dirty="0" smtClean="0"/>
              <a:t>Тема занятия</a:t>
            </a:r>
            <a:r>
              <a:rPr lang="ru-RU" dirty="0" smtClean="0"/>
              <a:t>: </a:t>
            </a:r>
            <a:r>
              <a:rPr lang="ru-RU" b="1" dirty="0" smtClean="0"/>
              <a:t>Иллюстрации к рассказу «Трое из Простоквашино»</a:t>
            </a:r>
            <a:endParaRPr lang="ru-RU" b="1" dirty="0"/>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031219" y="1287774"/>
            <a:ext cx="3351797" cy="50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971748" y="1287774"/>
            <a:ext cx="3361640" cy="50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41337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5058" y="641444"/>
            <a:ext cx="8726930" cy="5895833"/>
          </a:xfrm>
          <a:prstGeom prst="rect">
            <a:avLst/>
          </a:prstGeom>
          <a:solidFill>
            <a:schemeClr val="lt1">
              <a:alpha val="91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4" name="TextBox 3"/>
          <p:cNvSpPr txBox="1"/>
          <p:nvPr/>
        </p:nvSpPr>
        <p:spPr>
          <a:xfrm>
            <a:off x="1140966" y="641443"/>
            <a:ext cx="6815135" cy="646331"/>
          </a:xfrm>
          <a:prstGeom prst="rect">
            <a:avLst/>
          </a:prstGeom>
          <a:noFill/>
        </p:spPr>
        <p:txBody>
          <a:bodyPr wrap="none" rtlCol="0">
            <a:spAutoFit/>
          </a:bodyPr>
          <a:lstStyle/>
          <a:p>
            <a:pPr algn="ctr"/>
            <a:r>
              <a:rPr lang="ru-RU" i="1" dirty="0" smtClean="0"/>
              <a:t>Тема недели</a:t>
            </a:r>
            <a:r>
              <a:rPr lang="ru-RU" dirty="0" smtClean="0"/>
              <a:t>:</a:t>
            </a:r>
            <a:r>
              <a:rPr lang="ru-RU" b="1" dirty="0" smtClean="0"/>
              <a:t> Я и моя семья</a:t>
            </a:r>
          </a:p>
          <a:p>
            <a:pPr algn="ctr"/>
            <a:r>
              <a:rPr lang="ru-RU" i="1" dirty="0" smtClean="0"/>
              <a:t>Тема занятия</a:t>
            </a:r>
            <a:r>
              <a:rPr lang="ru-RU" dirty="0" smtClean="0"/>
              <a:t>: </a:t>
            </a:r>
            <a:r>
              <a:rPr lang="ru-RU" b="1" dirty="0" smtClean="0"/>
              <a:t>Иллюстрации к рассказу «Трое из Простоквашино»</a:t>
            </a:r>
            <a:endParaRPr lang="ru-RU" b="1" dirty="0"/>
          </a:p>
        </p:txBody>
      </p:sp>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072726" y="1500996"/>
            <a:ext cx="7200000" cy="480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282981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238ce4a5e74830e67d95ef488916384177ca36"/>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TotalTime>
  <Words>744</Words>
  <Application>Microsoft Office PowerPoint</Application>
  <PresentationFormat>Экран (4:3)</PresentationFormat>
  <Paragraphs>73</Paragraphs>
  <Slides>21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21</vt:i4>
      </vt:variant>
    </vt:vector>
  </HeadingPairs>
  <TitlesOfParts>
    <vt:vector size="22"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DNS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Олег Грибан</dc:creator>
  <cp:lastModifiedBy>user</cp:lastModifiedBy>
  <cp:revision>8</cp:revision>
  <dcterms:created xsi:type="dcterms:W3CDTF">2013-03-12T14:14:01Z</dcterms:created>
  <dcterms:modified xsi:type="dcterms:W3CDTF">2016-03-15T10:25:11Z</dcterms:modified>
</cp:coreProperties>
</file>