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37790-89EE-4400-A43A-83227406B39D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EFB87-8413-4FAC-8904-488EE87688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37790-89EE-4400-A43A-83227406B39D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EFB87-8413-4FAC-8904-488EE87688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37790-89EE-4400-A43A-83227406B39D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EFB87-8413-4FAC-8904-488EE87688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37790-89EE-4400-A43A-83227406B39D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EFB87-8413-4FAC-8904-488EE87688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37790-89EE-4400-A43A-83227406B39D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EFB87-8413-4FAC-8904-488EE87688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37790-89EE-4400-A43A-83227406B39D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EFB87-8413-4FAC-8904-488EE87688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37790-89EE-4400-A43A-83227406B39D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EFB87-8413-4FAC-8904-488EE87688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37790-89EE-4400-A43A-83227406B39D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EFB87-8413-4FAC-8904-488EE87688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37790-89EE-4400-A43A-83227406B39D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EFB87-8413-4FAC-8904-488EE87688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37790-89EE-4400-A43A-83227406B39D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EFB87-8413-4FAC-8904-488EE87688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37790-89EE-4400-A43A-83227406B39D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EFB87-8413-4FAC-8904-488EE87688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37790-89EE-4400-A43A-83227406B39D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EFB87-8413-4FAC-8904-488EE876882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012955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Основания для установления квалификационной категории при проведении аттестации по должности «воспитатель»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617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6082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4.5. Знание</a:t>
                      </a:r>
                      <a:r>
                        <a:rPr lang="ru-RU" b="1" baseline="0" dirty="0" smtClean="0"/>
                        <a:t> и использование ИКТ по предмету, в том числе в воспитательной работе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Результаты</a:t>
                      </a:r>
                      <a:r>
                        <a:rPr lang="ru-RU" i="1" baseline="0" dirty="0" smtClean="0"/>
                        <a:t> аттестационного оценивания с применением автоматизированной технологии (группа критериев оценки 1.4)</a:t>
                      </a:r>
                      <a:endParaRPr lang="ru-RU" i="1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0 баллов- </a:t>
                      </a:r>
                      <a:r>
                        <a:rPr lang="ru-RU" baseline="0" dirty="0" smtClean="0"/>
                        <a:t> результаты не соответствуют заявленной категории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 балла-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3 баллов- 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4 балла-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3272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5 баллов- </a:t>
                      </a:r>
                      <a:r>
                        <a:rPr lang="ru-RU" baseline="0" dirty="0" smtClean="0"/>
                        <a:t> результаты  соответствуют заявленной категории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360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6082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4.6. Участие</a:t>
                      </a:r>
                      <a:r>
                        <a:rPr lang="ru-RU" b="1" baseline="0" dirty="0" smtClean="0"/>
                        <a:t> воспитателя в инновационной или (до 01.09.22013) экспериментальной деятельности, в работе </a:t>
                      </a:r>
                      <a:r>
                        <a:rPr lang="ru-RU" b="1" baseline="0" dirty="0" err="1" smtClean="0"/>
                        <a:t>пилотных</a:t>
                      </a:r>
                      <a:r>
                        <a:rPr lang="ru-RU" b="1" baseline="0" dirty="0" smtClean="0"/>
                        <a:t> и </a:t>
                      </a:r>
                      <a:r>
                        <a:rPr lang="ru-RU" b="1" baseline="0" dirty="0" err="1" smtClean="0"/>
                        <a:t>стажировочных</a:t>
                      </a:r>
                      <a:r>
                        <a:rPr lang="ru-RU" b="1" baseline="0" dirty="0" smtClean="0"/>
                        <a:t> площадок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Справка</a:t>
                      </a:r>
                      <a:r>
                        <a:rPr lang="ru-RU" i="1" baseline="0" dirty="0" smtClean="0"/>
                        <a:t> руководителя, приказы структур</a:t>
                      </a:r>
                      <a:endParaRPr lang="ru-RU" i="1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0 баллов- </a:t>
                      </a:r>
                      <a:r>
                        <a:rPr lang="ru-RU" baseline="0" dirty="0" smtClean="0"/>
                        <a:t> не участвует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 балла-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3 баллов- </a:t>
                      </a:r>
                      <a:r>
                        <a:rPr lang="ru-RU" baseline="0" dirty="0" smtClean="0"/>
                        <a:t> на муниципальном уровне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4 балла- на региональном уровне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3272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5 баллов- </a:t>
                      </a:r>
                      <a:r>
                        <a:rPr lang="ru-RU" baseline="0" dirty="0" smtClean="0"/>
                        <a:t> на федеральном уровне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874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6082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4.7. Участие</a:t>
                      </a:r>
                      <a:r>
                        <a:rPr lang="ru-RU" b="1" baseline="0" dirty="0" smtClean="0"/>
                        <a:t> в разработке и реализации проектов по образовательной деятельности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Приказ</a:t>
                      </a:r>
                      <a:r>
                        <a:rPr lang="ru-RU" i="1" baseline="0" dirty="0" smtClean="0"/>
                        <a:t> соответствующего уровня. Справка руководителя об участии данного педагога</a:t>
                      </a:r>
                      <a:endParaRPr lang="ru-RU" i="1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0 баллов- </a:t>
                      </a:r>
                      <a:r>
                        <a:rPr lang="ru-RU" baseline="0" dirty="0" smtClean="0"/>
                        <a:t> не участвует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 балла- член рабочей группы по проекту ДОУ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3 баллов- </a:t>
                      </a:r>
                      <a:r>
                        <a:rPr lang="ru-RU" baseline="0" dirty="0" smtClean="0"/>
                        <a:t> член двух и более рабочих групп по проектам ДОУ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4 балла- руководитель</a:t>
                      </a:r>
                      <a:r>
                        <a:rPr lang="ru-RU" baseline="0" dirty="0" smtClean="0"/>
                        <a:t> проекта на уровне ДОУ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3272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5 баллов- </a:t>
                      </a:r>
                      <a:r>
                        <a:rPr lang="ru-RU" baseline="0" dirty="0" smtClean="0"/>
                        <a:t> член рабочей группы в рамках муниципального проекта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254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6082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4.8. Организация</a:t>
                      </a:r>
                      <a:r>
                        <a:rPr lang="ru-RU" b="1" baseline="0" dirty="0" smtClean="0"/>
                        <a:t> РППС группы в соответствии с ФГОС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baseline="0" dirty="0" smtClean="0"/>
                        <a:t> Справка руководителя  содержательного характера с конкретным выводом</a:t>
                      </a:r>
                      <a:endParaRPr lang="ru-RU" i="1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0 баллов- </a:t>
                      </a:r>
                      <a:r>
                        <a:rPr lang="ru-RU" baseline="0" dirty="0" smtClean="0"/>
                        <a:t> имеют место недостатки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 балла-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3 баллов- </a:t>
                      </a:r>
                      <a:r>
                        <a:rPr lang="ru-RU" baseline="0" dirty="0" smtClean="0"/>
                        <a:t> соответствует программным и возрастным особенностям с частичными рекомендациями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4 балла- </a:t>
                      </a:r>
                      <a:r>
                        <a:rPr lang="ru-RU" baseline="0" dirty="0" smtClean="0"/>
                        <a:t>соответствует программным и возрастным особенностям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3272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5 баллов- </a:t>
                      </a:r>
                      <a:r>
                        <a:rPr lang="ru-RU" baseline="0" dirty="0" smtClean="0"/>
                        <a:t>осуществляется творческий подход, реализация инновационных технологий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192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6082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4.9. Наличие</a:t>
                      </a:r>
                      <a:r>
                        <a:rPr lang="ru-RU" b="1" baseline="0" dirty="0" smtClean="0"/>
                        <a:t> целостного обобщенного педагогического опыта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baseline="0" dirty="0" smtClean="0"/>
                        <a:t> выписка из протокола педсовета, свидетельство методической службы, справка ВИРО</a:t>
                      </a:r>
                      <a:endParaRPr lang="ru-RU" i="1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0 баллов- </a:t>
                      </a:r>
                      <a:r>
                        <a:rPr lang="ru-RU" baseline="0" dirty="0" smtClean="0"/>
                        <a:t> опыт не обобщен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 балла-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3 баллов- </a:t>
                      </a:r>
                      <a:r>
                        <a:rPr lang="ru-RU" baseline="0" dirty="0" smtClean="0"/>
                        <a:t> опыт обобщен на уровне ДОУ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4 балла- </a:t>
                      </a:r>
                      <a:r>
                        <a:rPr lang="ru-RU" baseline="0" dirty="0" smtClean="0"/>
                        <a:t>опыт обобщен на муниципальном уровне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3272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5 баллов- </a:t>
                      </a:r>
                      <a:r>
                        <a:rPr lang="ru-RU" baseline="0" dirty="0" smtClean="0"/>
                        <a:t>опыт обобщен на региональном уровне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422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6082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4.10. Наличие</a:t>
                      </a:r>
                      <a:r>
                        <a:rPr lang="ru-RU" b="1" baseline="0" dirty="0" smtClean="0"/>
                        <a:t> авторских материалов:</a:t>
                      </a:r>
                    </a:p>
                    <a:p>
                      <a:r>
                        <a:rPr lang="ru-RU" b="1" baseline="0" dirty="0" smtClean="0"/>
                        <a:t>-авторских программ(имеющих внешнюю рецензию);</a:t>
                      </a:r>
                    </a:p>
                    <a:p>
                      <a:r>
                        <a:rPr lang="ru-RU" b="1" baseline="0" dirty="0" smtClean="0"/>
                        <a:t>-методических разработок;</a:t>
                      </a:r>
                    </a:p>
                    <a:p>
                      <a:r>
                        <a:rPr lang="ru-RU" b="1" baseline="0" dirty="0" smtClean="0"/>
                        <a:t>-публикаций;</a:t>
                      </a:r>
                    </a:p>
                    <a:p>
                      <a:r>
                        <a:rPr lang="ru-RU" b="1" baseline="0" dirty="0" smtClean="0"/>
                        <a:t>-печатных изданий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baseline="0" dirty="0" smtClean="0"/>
                        <a:t> скан-копия титульного листа программы, сборника, брошюры, в которых представлена публикация. Ссылка на сайт, где опубликованы </a:t>
                      </a:r>
                      <a:r>
                        <a:rPr lang="ru-RU" i="1" baseline="0" dirty="0" err="1" smtClean="0"/>
                        <a:t>мет.материалы.Сертификат</a:t>
                      </a:r>
                      <a:r>
                        <a:rPr lang="ru-RU" i="1" baseline="0" dirty="0" smtClean="0"/>
                        <a:t>, свидетельство о публикации.</a:t>
                      </a:r>
                      <a:endParaRPr lang="ru-RU" i="1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0 баллов- </a:t>
                      </a:r>
                      <a:r>
                        <a:rPr lang="ru-RU" baseline="0" dirty="0" smtClean="0"/>
                        <a:t> отсутствуют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 балла-  </a:t>
                      </a:r>
                      <a:r>
                        <a:rPr lang="ru-RU" dirty="0" err="1" smtClean="0"/>
                        <a:t>интернет-публикации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3 баллов- </a:t>
                      </a:r>
                      <a:r>
                        <a:rPr lang="ru-RU" baseline="0" dirty="0" smtClean="0"/>
                        <a:t> материалы на муниципальном уровне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4 балла- </a:t>
                      </a:r>
                      <a:r>
                        <a:rPr lang="ru-RU" baseline="0" dirty="0" smtClean="0"/>
                        <a:t>материалы на региональном уровне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3272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5 баллов- </a:t>
                      </a:r>
                      <a:r>
                        <a:rPr lang="ru-RU" baseline="0" dirty="0" smtClean="0"/>
                        <a:t>материалы на федеральном уровне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192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6082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4.11. Участие</a:t>
                      </a:r>
                      <a:r>
                        <a:rPr lang="ru-RU" b="1" baseline="0" dirty="0" smtClean="0"/>
                        <a:t> в научно-практических конференциях, в работе ГМО, педсоветов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baseline="0" dirty="0" smtClean="0"/>
                        <a:t> справка соответствующего уровня со списком выступлений</a:t>
                      </a:r>
                      <a:endParaRPr lang="ru-RU" i="1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0 баллов- 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 балла-  не</a:t>
                      </a:r>
                      <a:r>
                        <a:rPr lang="ru-RU" baseline="0" dirty="0" smtClean="0"/>
                        <a:t> менее 3 выступлений на уровне ДОУ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3 баллов- </a:t>
                      </a:r>
                      <a:r>
                        <a:rPr lang="ru-RU" baseline="0" dirty="0" smtClean="0"/>
                        <a:t>выступление на муниципальном уровне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4 балла- </a:t>
                      </a:r>
                      <a:r>
                        <a:rPr lang="ru-RU" baseline="0" dirty="0" smtClean="0"/>
                        <a:t>не менее 3 выступлений на муниципальном уровне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3272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5 баллов- </a:t>
                      </a:r>
                      <a:r>
                        <a:rPr lang="ru-RU" baseline="0" dirty="0" smtClean="0"/>
                        <a:t>выступления на региональном, всероссийском уровнях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679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6082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4.12. Участие</a:t>
                      </a:r>
                      <a:r>
                        <a:rPr lang="ru-RU" b="1" baseline="0" dirty="0" smtClean="0"/>
                        <a:t> в официальных профессиональных конкурсах(кроме </a:t>
                      </a:r>
                      <a:r>
                        <a:rPr lang="ru-RU" b="1" baseline="0" dirty="0" err="1" smtClean="0"/>
                        <a:t>интернет-конкурсов</a:t>
                      </a:r>
                      <a:r>
                        <a:rPr lang="ru-RU" b="1" baseline="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baseline="0" dirty="0" smtClean="0"/>
                        <a:t> дипломы, грамоты</a:t>
                      </a:r>
                      <a:endParaRPr lang="ru-RU" i="1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0 баллов- не участвует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 балла-  победы</a:t>
                      </a:r>
                      <a:r>
                        <a:rPr lang="ru-RU" baseline="0" dirty="0" smtClean="0"/>
                        <a:t> в конкурсах ДОУ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3 баллов- </a:t>
                      </a:r>
                      <a:r>
                        <a:rPr lang="ru-RU" baseline="0" dirty="0" smtClean="0"/>
                        <a:t>участие в муниципальных конкурсах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4 балла- </a:t>
                      </a:r>
                      <a:r>
                        <a:rPr lang="ru-RU" baseline="0" dirty="0" smtClean="0"/>
                        <a:t>победы в конкурсах муниципального уровня или участие в региональных конкурсах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3272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5 баллов- </a:t>
                      </a:r>
                      <a:r>
                        <a:rPr lang="ru-RU" baseline="0" dirty="0" smtClean="0"/>
                        <a:t>победы в конкурсах регионального уровня или участие в федеральных конкурсах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1165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6082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4.13. Поощрение</a:t>
                      </a:r>
                      <a:r>
                        <a:rPr lang="ru-RU" b="1" baseline="0" dirty="0" smtClean="0"/>
                        <a:t> педагога в </a:t>
                      </a:r>
                      <a:r>
                        <a:rPr lang="ru-RU" b="1" baseline="0" dirty="0" err="1" smtClean="0"/>
                        <a:t>межаттестационный</a:t>
                      </a:r>
                      <a:r>
                        <a:rPr lang="ru-RU" b="1" baseline="0" dirty="0" smtClean="0"/>
                        <a:t> период (баллы не суммируются)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baseline="0" dirty="0" smtClean="0"/>
                        <a:t> грамоты, благодарности, выписки из приказов за успехи в профессиональной деятельности</a:t>
                      </a:r>
                      <a:endParaRPr lang="ru-RU" i="1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0 баллов- не имеет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 балла-  имеет</a:t>
                      </a:r>
                      <a:r>
                        <a:rPr lang="ru-RU" baseline="0" dirty="0" smtClean="0"/>
                        <a:t> грамоты и благодарности  на уровне ДОУ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 балла-  имеет</a:t>
                      </a:r>
                      <a:r>
                        <a:rPr lang="ru-RU" baseline="0" dirty="0" smtClean="0"/>
                        <a:t> грамоты и благодарности  на муниципальном уровне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4 балла-  имеет</a:t>
                      </a:r>
                      <a:r>
                        <a:rPr lang="ru-RU" baseline="0" dirty="0" smtClean="0"/>
                        <a:t> грамоты и благодарности  администрации Владимирской области, Почетную грамоту ДО</a:t>
                      </a:r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3272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5 баллов- </a:t>
                      </a:r>
                      <a:r>
                        <a:rPr lang="ru-RU" baseline="0" dirty="0" smtClean="0"/>
                        <a:t>имеет Почетную грамоту Министерства образования и науки, благодарность Министерства, 10 баллов – имеет государственные награды и почетные звания ( независимо от года получения)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92867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/>
              <a:t>Для установления  первой кв.категории</a:t>
            </a:r>
            <a:r>
              <a:rPr lang="ru-RU" sz="2400" dirty="0" smtClean="0"/>
              <a:t>:</a:t>
            </a:r>
          </a:p>
          <a:p>
            <a:pPr>
              <a:buNone/>
            </a:pPr>
            <a:r>
              <a:rPr lang="ru-RU" sz="2400" dirty="0" smtClean="0"/>
              <a:t>-необходимо набрать не менее 37 баллов,</a:t>
            </a:r>
          </a:p>
          <a:p>
            <a:pPr>
              <a:buNone/>
            </a:pPr>
            <a:r>
              <a:rPr lang="ru-RU" sz="2400" dirty="0" smtClean="0"/>
              <a:t>-уровень владения содержанием деятельности в пределах  требований ФГОС должен составлять не менее 50%.</a:t>
            </a:r>
          </a:p>
          <a:p>
            <a:pPr>
              <a:buNone/>
            </a:pPr>
            <a:endParaRPr lang="ru-RU" sz="2400" dirty="0"/>
          </a:p>
          <a:p>
            <a:pPr>
              <a:buNone/>
            </a:pPr>
            <a:r>
              <a:rPr lang="ru-RU" sz="2400" b="1" dirty="0" smtClean="0"/>
              <a:t>Для установления  высшей кв.категории</a:t>
            </a:r>
            <a:r>
              <a:rPr lang="ru-RU" sz="2400" dirty="0" smtClean="0"/>
              <a:t>:</a:t>
            </a:r>
          </a:p>
          <a:p>
            <a:pPr>
              <a:buNone/>
            </a:pPr>
            <a:r>
              <a:rPr lang="ru-RU" sz="2400" dirty="0" smtClean="0"/>
              <a:t>-необходимо набрать не менее 52 баллов,</a:t>
            </a:r>
          </a:p>
          <a:p>
            <a:pPr>
              <a:buNone/>
            </a:pPr>
            <a:r>
              <a:rPr lang="ru-RU" sz="2400" dirty="0" smtClean="0"/>
              <a:t>-уровень владения содержанием деятельности в пределах требований ФГОС должен составлять не </a:t>
            </a:r>
            <a:r>
              <a:rPr lang="ru-RU" sz="2400" smtClean="0"/>
              <a:t>менее 80</a:t>
            </a:r>
            <a:r>
              <a:rPr lang="ru-RU" sz="2400" dirty="0" smtClean="0"/>
              <a:t>%.</a:t>
            </a:r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Основания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1.Стабильные положительные результаты освоения обучающимися образовательных программ по итогам мониторингов, проводимых организацией</a:t>
            </a:r>
          </a:p>
          <a:p>
            <a:pPr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2.</a:t>
            </a:r>
            <a:r>
              <a:rPr lang="ru-RU" sz="2000" b="1" dirty="0" smtClean="0">
                <a:solidFill>
                  <a:srgbClr val="002060"/>
                </a:solidFill>
              </a:rPr>
              <a:t> Стабильные положительные результаты освоения обучающимися образовательных программ по итогам мониторинга системы образования, проводимого в порядке, установленном постановлением  Правительства РФ от 05.09.2013 №662</a:t>
            </a:r>
          </a:p>
          <a:p>
            <a:pPr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3. Выявление и развитие способностей обучающихся к научной, творческой, физкультурной деятельности .</a:t>
            </a:r>
          </a:p>
          <a:p>
            <a:pPr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4.  Личный вклад в повышение качества образования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>
                <a:solidFill>
                  <a:srgbClr val="002060"/>
                </a:solidFill>
              </a:rPr>
              <a:t>1.Стабильные положительные результаты освоения обучающимися образовательных программ по итогам мониторингов, проводимых организацией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620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6082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1.1. Наличие у воспитателя системной работы по применению педагогической диагностики, направленной на индивидуализацию образования, оптимизацию работы с группой детей (ФГОС)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Справка руководителя с наименованием методик, план-схема образовательных траекторий или коррекции особенностей развития ребенка</a:t>
                      </a:r>
                      <a:endParaRPr lang="ru-RU" i="1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0 баллов- системная</a:t>
                      </a:r>
                      <a:r>
                        <a:rPr lang="ru-RU" baseline="0" dirty="0" smtClean="0"/>
                        <a:t> работа отсутствует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4 балла- наличие</a:t>
                      </a:r>
                      <a:r>
                        <a:rPr lang="ru-RU" baseline="0" dirty="0" smtClean="0"/>
                        <a:t> у воспитателя системной работы в течение 3 лет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5 баллов- наличие системной работы у воспитателя в течение 4 лет и более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2</a:t>
            </a:r>
            <a:r>
              <a:rPr lang="ru-RU" sz="2200" b="1" dirty="0" smtClean="0">
                <a:solidFill>
                  <a:srgbClr val="002060"/>
                </a:solidFill>
              </a:rPr>
              <a:t>. Стабильные положительные результаты освоения обучающимися образовательных программ по итогам мониторинга системы образования, проводимого в порядке, установленном постановлением  Правительства РФ от 05.09.2013 №662</a:t>
            </a:r>
            <a:r>
              <a:rPr lang="ru-RU" sz="2400" b="1" dirty="0" smtClean="0">
                <a:solidFill>
                  <a:srgbClr val="002060"/>
                </a:solidFill>
              </a:rPr>
              <a:t/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709596"/>
          <a:ext cx="8229600" cy="4496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6082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2.1. Эффективность работы по снижению заболеваемости воспитанников через обеспечение </a:t>
                      </a:r>
                      <a:r>
                        <a:rPr lang="ru-RU" b="1" dirty="0" err="1" smtClean="0"/>
                        <a:t>здоровьесберегающих</a:t>
                      </a:r>
                      <a:r>
                        <a:rPr lang="ru-RU" b="1" dirty="0" smtClean="0"/>
                        <a:t> условий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Справка руководителя с предоставлением</a:t>
                      </a:r>
                      <a:r>
                        <a:rPr lang="ru-RU" i="1" baseline="0" dirty="0" smtClean="0"/>
                        <a:t> работы  по снижению уровня заболеваемости и сводная ведомость за 3 года( год, группа, кол-во детей, заболеваемость, средний показатель по территории</a:t>
                      </a:r>
                      <a:endParaRPr lang="ru-RU" i="1" dirty="0"/>
                    </a:p>
                  </a:txBody>
                  <a:tcPr/>
                </a:tc>
              </a:tr>
              <a:tr h="564980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0 баллов- высокая</a:t>
                      </a:r>
                      <a:r>
                        <a:rPr lang="ru-RU" baseline="0" dirty="0" smtClean="0"/>
                        <a:t> заболеваемость, тенденция к повышению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3 баллов- средний</a:t>
                      </a:r>
                      <a:r>
                        <a:rPr lang="ru-RU" baseline="0" dirty="0" smtClean="0"/>
                        <a:t> показатель пропуска одним ребенком по болезни за 3 года имеет тенденции к снижению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4 балла – средний показатель пропуска одним ребенком по болезни за 3 года на уровне</a:t>
                      </a:r>
                      <a:r>
                        <a:rPr lang="ru-RU" baseline="0" dirty="0" smtClean="0"/>
                        <a:t> городского показателя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5 баллов -</a:t>
                      </a:r>
                      <a:r>
                        <a:rPr lang="ru-RU" dirty="0" smtClean="0"/>
                        <a:t>средний показатель пропуска одним ребенком по болезни за 3 года</a:t>
                      </a:r>
                      <a:r>
                        <a:rPr lang="ru-RU" baseline="0" dirty="0" smtClean="0"/>
                        <a:t> ниже городского показателя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400" b="1" dirty="0" smtClean="0">
                <a:solidFill>
                  <a:srgbClr val="002060"/>
                </a:solidFill>
              </a:rPr>
              <a:t>3. Выявление и развитие способностей обучающихся к научной, творческой, физкультурной деятельности .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/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679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6082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3.1. Результаты участия воспитанников в мероприятиях различных уровней, в том числе </a:t>
                      </a:r>
                      <a:r>
                        <a:rPr lang="ru-RU" b="1" dirty="0" err="1" smtClean="0"/>
                        <a:t>интернет-конкурсах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Справка руководителя,</a:t>
                      </a:r>
                      <a:r>
                        <a:rPr lang="ru-RU" i="1" baseline="0" dirty="0" smtClean="0"/>
                        <a:t> грамоты, дипломы или документы, подтверждающие участие и результат воспитанников</a:t>
                      </a:r>
                      <a:endParaRPr lang="ru-RU" i="1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0 баллов- не</a:t>
                      </a:r>
                      <a:r>
                        <a:rPr lang="ru-RU" baseline="0" dirty="0" smtClean="0"/>
                        <a:t> участвует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 балла- наличие</a:t>
                      </a:r>
                      <a:r>
                        <a:rPr lang="ru-RU" baseline="0" dirty="0" smtClean="0"/>
                        <a:t> победителей и призеров на уровне </a:t>
                      </a:r>
                      <a:r>
                        <a:rPr lang="ru-RU" baseline="0" dirty="0" err="1" smtClean="0"/>
                        <a:t>ДОУ.Интернет-конкурсы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3 баллов- участие</a:t>
                      </a:r>
                      <a:r>
                        <a:rPr lang="ru-RU" baseline="0" dirty="0" smtClean="0"/>
                        <a:t> в муниципальных мероприятиях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4 балла – наличие победителей, призеров, лауреатов муниципальных</a:t>
                      </a:r>
                      <a:r>
                        <a:rPr lang="ru-RU" baseline="0" dirty="0" smtClean="0"/>
                        <a:t> конкурсов, соревнований, участие в региональных конкурсах(кроме </a:t>
                      </a:r>
                      <a:r>
                        <a:rPr lang="ru-RU" baseline="0" dirty="0" err="1" smtClean="0"/>
                        <a:t>интернет-конкурсов</a:t>
                      </a:r>
                      <a:r>
                        <a:rPr lang="ru-RU" baseline="0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3272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5 баллов </a:t>
                      </a:r>
                      <a:r>
                        <a:rPr lang="ru-RU" dirty="0" smtClean="0"/>
                        <a:t>– наличие победителей, призеров, лауреатов</a:t>
                      </a:r>
                      <a:r>
                        <a:rPr lang="ru-RU" baseline="0" dirty="0" smtClean="0"/>
                        <a:t> региональных, всероссийских конкурсов (кроме </a:t>
                      </a:r>
                      <a:r>
                        <a:rPr lang="ru-RU" baseline="0" dirty="0" err="1" smtClean="0"/>
                        <a:t>интернет-конкурсов</a:t>
                      </a:r>
                      <a:r>
                        <a:rPr lang="ru-RU" baseline="0" dirty="0" smtClean="0"/>
                        <a:t>)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400" b="1" dirty="0" smtClean="0">
                <a:solidFill>
                  <a:srgbClr val="002060"/>
                </a:solidFill>
              </a:rPr>
              <a:t>4.  Личный вклад в повышение качества образования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/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/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5739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6082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4.1. уровень</a:t>
                      </a:r>
                      <a:r>
                        <a:rPr lang="ru-RU" b="1" baseline="0" dirty="0" smtClean="0"/>
                        <a:t> образования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Диплом</a:t>
                      </a:r>
                      <a:r>
                        <a:rPr lang="ru-RU" i="1" baseline="0" dirty="0" smtClean="0"/>
                        <a:t> об образовании</a:t>
                      </a:r>
                      <a:endParaRPr lang="ru-RU" i="1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0 баллов-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 балла- среднее</a:t>
                      </a:r>
                      <a:r>
                        <a:rPr lang="ru-RU" baseline="0" dirty="0" smtClean="0"/>
                        <a:t> образование (не по профилю)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3 баллов- высшее</a:t>
                      </a:r>
                      <a:r>
                        <a:rPr lang="ru-RU" baseline="0" dirty="0" smtClean="0"/>
                        <a:t> образование (не по профилю)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4 балла- среднее</a:t>
                      </a:r>
                      <a:r>
                        <a:rPr lang="ru-RU" baseline="0" dirty="0" smtClean="0"/>
                        <a:t> профессиональное образование (по профилю)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32728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5 баллов- высшее</a:t>
                      </a:r>
                      <a:r>
                        <a:rPr lang="ru-RU" baseline="0" dirty="0" smtClean="0"/>
                        <a:t> профессиональное образование (не по профилю)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6057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6082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4.2. Повышение</a:t>
                      </a:r>
                      <a:r>
                        <a:rPr lang="ru-RU" b="1" baseline="0" dirty="0" smtClean="0"/>
                        <a:t> квалификации, профессиональная переподготовка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Удостоверения,</a:t>
                      </a:r>
                      <a:r>
                        <a:rPr lang="ru-RU" i="1" baseline="0" dirty="0" smtClean="0"/>
                        <a:t> сертификаты, справка из ВУЗ о заочном обучении</a:t>
                      </a:r>
                      <a:endParaRPr lang="ru-RU" i="1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0 баллов- курсы повышения квалификации не пройдены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 балла- КПК</a:t>
                      </a:r>
                      <a:r>
                        <a:rPr lang="ru-RU" baseline="0" dirty="0" smtClean="0"/>
                        <a:t> 16-36ч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3 баллов- КПК</a:t>
                      </a:r>
                      <a:r>
                        <a:rPr lang="ru-RU" baseline="0" dirty="0" smtClean="0"/>
                        <a:t> 37-72ч., заочное обучение в ВУЗе по профилю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4 балла- КПК</a:t>
                      </a:r>
                      <a:r>
                        <a:rPr lang="ru-RU" baseline="0" dirty="0" smtClean="0"/>
                        <a:t> 73-143ч., молодые специалисты с диплом по профилю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32728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5 баллов- КПК</a:t>
                      </a:r>
                      <a:r>
                        <a:rPr lang="ru-RU" baseline="0" dirty="0" smtClean="0"/>
                        <a:t> 144ч.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1544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6082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4.3. Знание</a:t>
                      </a:r>
                      <a:r>
                        <a:rPr lang="ru-RU" b="1" baseline="0" dirty="0" smtClean="0"/>
                        <a:t> нормативно-правовой базы, теоретических и практических основ профессиональной деятельности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Результаты</a:t>
                      </a:r>
                      <a:r>
                        <a:rPr lang="ru-RU" i="1" baseline="0" dirty="0" smtClean="0"/>
                        <a:t> аттестационного оценивания профессионального потенциала с применением автоматизированной технологии</a:t>
                      </a:r>
                      <a:endParaRPr lang="ru-RU" i="1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0 баллов- </a:t>
                      </a:r>
                      <a:r>
                        <a:rPr lang="ru-RU" baseline="0" dirty="0" smtClean="0"/>
                        <a:t> 0-2 балла из 7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 балла-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3 баллов- </a:t>
                      </a:r>
                      <a:r>
                        <a:rPr lang="ru-RU" baseline="0" dirty="0" smtClean="0"/>
                        <a:t> 3 балла из 7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824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4 балла- 4-5</a:t>
                      </a:r>
                      <a:r>
                        <a:rPr lang="ru-RU" baseline="0" dirty="0" smtClean="0"/>
                        <a:t> балла из 7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32728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5 баллов- 6-7</a:t>
                      </a:r>
                      <a:r>
                        <a:rPr lang="ru-RU" baseline="0" dirty="0" smtClean="0"/>
                        <a:t> баллов из 7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8800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6082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4.4. Владение</a:t>
                      </a:r>
                      <a:r>
                        <a:rPr lang="ru-RU" b="1" baseline="0" dirty="0" smtClean="0"/>
                        <a:t> содержанием деятельности в пределах требований ФГОС ДО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Протокол</a:t>
                      </a:r>
                      <a:r>
                        <a:rPr lang="ru-RU" i="1" baseline="0" dirty="0" smtClean="0"/>
                        <a:t> результатов оценивания</a:t>
                      </a:r>
                      <a:endParaRPr lang="ru-RU" i="1" dirty="0"/>
                    </a:p>
                  </a:txBody>
                  <a:tcPr/>
                </a:tc>
              </a:tr>
              <a:tr h="2965696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 Первая категория - не менее</a:t>
                      </a:r>
                      <a:r>
                        <a:rPr lang="ru-RU" baseline="0" dirty="0" smtClean="0"/>
                        <a:t> 50% правильно выполненных заданий</a:t>
                      </a:r>
                    </a:p>
                    <a:p>
                      <a:endParaRPr lang="ru-RU" baseline="0" dirty="0" smtClean="0"/>
                    </a:p>
                    <a:p>
                      <a:r>
                        <a:rPr lang="ru-RU" baseline="0" dirty="0" smtClean="0"/>
                        <a:t>Высшая категория – не менее 80% правильно выполненных заданий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1082</Words>
  <Application>Microsoft Office PowerPoint</Application>
  <PresentationFormat>Экран (4:3)</PresentationFormat>
  <Paragraphs>131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Основания для установления квалификационной категории при проведении аттестации по должности «воспитатель»</vt:lpstr>
      <vt:lpstr>Основания</vt:lpstr>
      <vt:lpstr> 1.Стабильные положительные результаты освоения обучающимися образовательных программ по итогам мониторингов, проводимых организацией </vt:lpstr>
      <vt:lpstr>    2. Стабильные положительные результаты освоения обучающимися образовательных программ по итогам мониторинга системы образования, проводимого в порядке, установленном постановлением  Правительства РФ от 05.09.2013 №662  </vt:lpstr>
      <vt:lpstr>    3. Выявление и развитие способностей обучающихся к научной, творческой, физкультурной деятельности .   </vt:lpstr>
      <vt:lpstr>    4.  Личный вклад в повышение качества образования    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Основания для установления квалификационной категории при проведении аттестации по должности «воспитатель»</dc:title>
  <dc:creator>Admin</dc:creator>
  <cp:lastModifiedBy>Admin</cp:lastModifiedBy>
  <cp:revision>20</cp:revision>
  <dcterms:created xsi:type="dcterms:W3CDTF">2017-10-16T06:52:49Z</dcterms:created>
  <dcterms:modified xsi:type="dcterms:W3CDTF">2017-10-16T10:09:53Z</dcterms:modified>
</cp:coreProperties>
</file>