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  <p:sldId id="266" r:id="rId5"/>
    <p:sldId id="264" r:id="rId6"/>
    <p:sldId id="267" r:id="rId7"/>
    <p:sldId id="268" r:id="rId8"/>
    <p:sldId id="269" r:id="rId9"/>
    <p:sldId id="270" r:id="rId10"/>
    <p:sldId id="271" r:id="rId11"/>
    <p:sldId id="295" r:id="rId12"/>
    <p:sldId id="280" r:id="rId13"/>
    <p:sldId id="293" r:id="rId14"/>
    <p:sldId id="297" r:id="rId15"/>
    <p:sldId id="296" r:id="rId16"/>
    <p:sldId id="279" r:id="rId17"/>
    <p:sldId id="291" r:id="rId18"/>
    <p:sldId id="298" r:id="rId19"/>
    <p:sldId id="276" r:id="rId20"/>
    <p:sldId id="272" r:id="rId21"/>
    <p:sldId id="273" r:id="rId22"/>
    <p:sldId id="274" r:id="rId23"/>
    <p:sldId id="281" r:id="rId24"/>
    <p:sldId id="287" r:id="rId25"/>
    <p:sldId id="288" r:id="rId26"/>
    <p:sldId id="289" r:id="rId27"/>
    <p:sldId id="277" r:id="rId28"/>
    <p:sldId id="282" r:id="rId29"/>
    <p:sldId id="283" r:id="rId30"/>
    <p:sldId id="284" r:id="rId31"/>
    <p:sldId id="285" r:id="rId32"/>
    <p:sldId id="301" r:id="rId33"/>
    <p:sldId id="290" r:id="rId34"/>
    <p:sldId id="278" r:id="rId35"/>
    <p:sldId id="286" r:id="rId36"/>
    <p:sldId id="292" r:id="rId37"/>
    <p:sldId id="300" r:id="rId38"/>
    <p:sldId id="260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F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6" autoAdjust="0"/>
    <p:restoredTop sz="94660"/>
  </p:normalViewPr>
  <p:slideViewPr>
    <p:cSldViewPr>
      <p:cViewPr varScale="1">
        <p:scale>
          <a:sx n="43" d="100"/>
          <a:sy n="43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ds-zemlyanichka.narod.ru/olderfiles/1/logop.gif" TargetMode="External"/><Relationship Id="rId3" Type="http://schemas.openxmlformats.org/officeDocument/2006/relationships/hyperlink" Target="http://www.hqoboi.com/img/nature/field-photo-141.jpg" TargetMode="External"/><Relationship Id="rId7" Type="http://schemas.openxmlformats.org/officeDocument/2006/relationships/hyperlink" Target="http://dovosp.ru/insertfiles/images/articles/for_teachers/artistic_and_aesthetic_development/razvitiye_navykov_obshcheniya_v_muzykalnoy_deyatelnosti_u_detey_starshego_doshkolnogo_vozrasta/image007.jpg" TargetMode="External"/><Relationship Id="rId2" Type="http://schemas.openxmlformats.org/officeDocument/2006/relationships/hyperlink" Target="http://img1.liveinternet.ru/images/attach/c/10/109/355/109355719_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rbibl.ru/Petrovo-Dalnee/img/kniga9.jpg" TargetMode="External"/><Relationship Id="rId5" Type="http://schemas.openxmlformats.org/officeDocument/2006/relationships/hyperlink" Target="http://enischool.ucoz.ru/s_week/15-16/literature/pic5.png" TargetMode="External"/><Relationship Id="rId4" Type="http://schemas.openxmlformats.org/officeDocument/2006/relationships/hyperlink" Target="http://mtdata.ru/u23/photo41C9/20799890878-0/original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12879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0066"/>
                    </a:gs>
                    <a:gs pos="90000">
                      <a:srgbClr val="C000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Интегративный подход в </a:t>
            </a:r>
            <a:r>
              <a:rPr lang="ru-RU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0066"/>
                    </a:gs>
                    <a:gs pos="90000">
                      <a:srgbClr val="C000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психолого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0066"/>
                    </a:gs>
                    <a:gs pos="90000">
                      <a:srgbClr val="C000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– педагогической работе по приобщению детей к художественной литературе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rgbClr val="FF0066"/>
                  </a:gs>
                  <a:gs pos="90000">
                    <a:srgbClr val="C00000"/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445224"/>
            <a:ext cx="441018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 МБДОУ №5 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Кочнева Елена Вячеславовна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Оснащение книжного уголка группы</a:t>
            </a:r>
            <a:endParaRPr lang="ru-RU" sz="3200" dirty="0"/>
          </a:p>
        </p:txBody>
      </p:sp>
      <p:pic>
        <p:nvPicPr>
          <p:cNvPr id="4" name="Содержимое 3" descr="DSCF3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357"/>
          <a:stretch>
            <a:fillRect/>
          </a:stretch>
        </p:blipFill>
        <p:spPr>
          <a:xfrm>
            <a:off x="2627784" y="4581128"/>
            <a:ext cx="2529401" cy="1760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hoto_1455096923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tretch>
            <a:fillRect/>
          </a:stretch>
        </p:blipFill>
        <p:spPr>
          <a:xfrm>
            <a:off x="467544" y="1484784"/>
            <a:ext cx="3384376" cy="1901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hoto_14550969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1484784"/>
            <a:ext cx="3331895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hoto_1455096947.jpg"/>
          <p:cNvPicPr>
            <a:picLocks noChangeAspect="1"/>
          </p:cNvPicPr>
          <p:nvPr/>
        </p:nvPicPr>
        <p:blipFill>
          <a:blip r:embed="rId5" cstate="print"/>
          <a:srcRect l="2198" t="9051" r="792" b="9051"/>
          <a:stretch>
            <a:fillRect/>
          </a:stretch>
        </p:blipFill>
        <p:spPr>
          <a:xfrm>
            <a:off x="467544" y="3501008"/>
            <a:ext cx="195875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F3030.JPG"/>
          <p:cNvPicPr>
            <a:picLocks noChangeAspect="1"/>
          </p:cNvPicPr>
          <p:nvPr/>
        </p:nvPicPr>
        <p:blipFill>
          <a:blip r:embed="rId6" cstate="print"/>
          <a:srcRect l="10101" r="11151" b="12201"/>
          <a:stretch>
            <a:fillRect/>
          </a:stretch>
        </p:blipFill>
        <p:spPr>
          <a:xfrm>
            <a:off x="4788024" y="3429000"/>
            <a:ext cx="2160240" cy="1806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Познавательное развитие</a:t>
            </a:r>
            <a:endParaRPr lang="ru-RU" sz="3200" dirty="0"/>
          </a:p>
        </p:txBody>
      </p:sp>
      <p:pic>
        <p:nvPicPr>
          <p:cNvPr id="11266" name="Picture 2" descr="http://metlandclub.ru/wp-content/uploads/2012/09/ma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76672"/>
            <a:ext cx="3384376" cy="3888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Цели и задачи: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Воспитывать интерес, любовь к художественной литературе</a:t>
            </a:r>
          </a:p>
          <a:p>
            <a:r>
              <a:rPr lang="ru-RU" dirty="0" smtClean="0"/>
              <a:t>Развивать способность слушать литературные произведения различных жанров и тематики, эмоционально реагировать на их содержание и следить за развитием сюжета</a:t>
            </a:r>
          </a:p>
          <a:p>
            <a:r>
              <a:rPr lang="ru-RU" dirty="0" smtClean="0"/>
              <a:t>Знакомить как с многообразием отдельных произведений, так и с циклами, объединенными одними и теми же героями</a:t>
            </a:r>
          </a:p>
          <a:p>
            <a:r>
              <a:rPr lang="ru-RU" dirty="0" smtClean="0"/>
              <a:t>Систематизировать и углублять знания о литературных произведениях</a:t>
            </a:r>
          </a:p>
          <a:p>
            <a:r>
              <a:rPr lang="ru-RU" dirty="0" smtClean="0"/>
              <a:t>Формировать представления о характерной структуре, типичных персонажах и сюжетно-тематических единицах литературных произведений</a:t>
            </a:r>
          </a:p>
          <a:p>
            <a:r>
              <a:rPr lang="ru-RU" dirty="0" smtClean="0"/>
              <a:t>Развивать способность к целостному восприятию произведения в единстве его содержания и художественной формы, закреплять знания об особенностях литературных жанров</a:t>
            </a:r>
          </a:p>
          <a:p>
            <a:r>
              <a:rPr lang="ru-RU" dirty="0" smtClean="0"/>
              <a:t>Воспитывать заботливое отношение к животным</a:t>
            </a:r>
          </a:p>
          <a:p>
            <a:r>
              <a:rPr lang="ru-RU" dirty="0" smtClean="0"/>
              <a:t>Воспитывать уважение к повседневному труду родителей, их жизненному опыту</a:t>
            </a:r>
          </a:p>
          <a:p>
            <a:r>
              <a:rPr lang="ru-RU" dirty="0" smtClean="0"/>
              <a:t>Знакомство с трудом взрослых (профессии)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Занятия в «Забавном театрике»</a:t>
            </a:r>
            <a:endParaRPr lang="ru-RU" sz="3200" dirty="0"/>
          </a:p>
        </p:txBody>
      </p:sp>
      <p:pic>
        <p:nvPicPr>
          <p:cNvPr id="3" name="Содержимое 7" descr="IMG_24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9143" y="1844824"/>
            <a:ext cx="4032448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6" descr="IMG_25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143" y="1844824"/>
            <a:ext cx="4032448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Занятия в библиотеке</a:t>
            </a:r>
            <a:endParaRPr lang="ru-RU" sz="3200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Речевое развитие</a:t>
            </a:r>
            <a:endParaRPr lang="ru-RU" sz="3200" dirty="0"/>
          </a:p>
        </p:txBody>
      </p:sp>
      <p:pic>
        <p:nvPicPr>
          <p:cNvPr id="10244" name="Picture 4" descr="http://ds-zemlyanichka.narod.ru/olderfiles/1/logo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48680"/>
            <a:ext cx="3672408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Цели и задачи: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Формировать эмоционально-образное восприятие произведений различных жанров, развивать чуткость к выразительным средствам художественной речи, словесном творчестве</a:t>
            </a:r>
          </a:p>
          <a:p>
            <a:r>
              <a:rPr lang="ru-RU" dirty="0" smtClean="0"/>
              <a:t>Развивать умение естественно, выразительно пересказывать художественные произведения</a:t>
            </a:r>
          </a:p>
          <a:p>
            <a:r>
              <a:rPr lang="ru-RU" dirty="0" smtClean="0"/>
              <a:t>Формировать образность речи: чуткость к образному строю языка литературного произведения, умение воспроизводить и осознавать образные выражения</a:t>
            </a:r>
          </a:p>
          <a:p>
            <a:r>
              <a:rPr lang="ru-RU" dirty="0" smtClean="0"/>
              <a:t>Формировать умение понимать красоту и силу русского языка, применять в речи образные выражения и говорить красиво</a:t>
            </a:r>
          </a:p>
          <a:p>
            <a:r>
              <a:rPr lang="ru-RU" dirty="0" smtClean="0"/>
              <a:t>Формировать умение отвечать на вопросы по содержанию произведения, участвовать в беседе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25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764704"/>
            <a:ext cx="4038600" cy="2692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25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3741034"/>
            <a:ext cx="3995936" cy="2663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Социально – коммуникативное развитие</a:t>
            </a:r>
            <a:endParaRPr lang="ru-RU" sz="3200" dirty="0"/>
          </a:p>
        </p:txBody>
      </p:sp>
      <p:pic>
        <p:nvPicPr>
          <p:cNvPr id="1026" name="Picture 2" descr="http://dovosp.ru/insertfiles/images/articles/for_teachers/artistic_and_aesthetic_development/razvitiye_navykov_obshcheniya_v_muzykalnoy_deyatelnosti_u_detey_starshego_doshkolnogo_vozrasta/image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7780556" cy="2067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30243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Ничто так не характеризует степень развития общества, степень общественной культуры, как уровень читающей публики в данный исторический момент.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653136"/>
            <a:ext cx="4928592" cy="1129680"/>
          </a:xfrm>
        </p:spPr>
        <p:txBody>
          <a:bodyPr/>
          <a:lstStyle/>
          <a:p>
            <a:r>
              <a:rPr lang="ru-RU" dirty="0" smtClean="0"/>
              <a:t>Н. А. Рубакин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600" dirty="0" smtClean="0"/>
              <a:t>Создание «Книжной больницы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и задачи: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Формирование у детей бережного отношения к предметам, в том числе к книге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Создание для каждого ребенка ситуации успеха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Формирование практических навыков по ремонту книг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Занять важным и полезным делом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Формирование навыков работы с книгой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Формирование навыков работе в команде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Повышение уровня культуры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Инструменты для лечения книг</a:t>
            </a:r>
          </a:p>
          <a:p>
            <a:pPr>
              <a:buNone/>
            </a:pP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Бумага белая</a:t>
            </a:r>
          </a:p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Бумага цветная</a:t>
            </a:r>
          </a:p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Картон</a:t>
            </a:r>
          </a:p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Ластик</a:t>
            </a:r>
          </a:p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Клей</a:t>
            </a:r>
          </a:p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Кисточка </a:t>
            </a:r>
          </a:p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Ножницы</a:t>
            </a:r>
          </a:p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Линейка</a:t>
            </a:r>
          </a:p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Карандаш простой</a:t>
            </a:r>
          </a:p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Карандаши цветные</a:t>
            </a:r>
          </a:p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Краски</a:t>
            </a:r>
          </a:p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Скотч</a:t>
            </a:r>
          </a:p>
          <a:p>
            <a:pPr>
              <a:buNone/>
            </a:pP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pic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764704"/>
            <a:ext cx="4120878" cy="3717032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Симптомы болезни: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Рассохся и расклеился переплет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Оторвалась обложка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Выпали страницы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Исписаны страницы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Загнуты уголки страниц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Заболевшим книжкам прописано лечение: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Расправить загнувшиеся страницы;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Стереть ластиком карандашные пометки;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Подклеить страницы скотчем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Подклеить корешки цветной  бумагой  (или скотчем);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Обновить обложки.</a:t>
            </a:r>
          </a:p>
          <a:p>
            <a:endParaRPr lang="ru-RU" dirty="0"/>
          </a:p>
        </p:txBody>
      </p:sp>
      <p:pic>
        <p:nvPicPr>
          <p:cNvPr id="4" name="Рисунок 3" descr="kniga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196752"/>
            <a:ext cx="2903220" cy="1709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Книжка, не болей!</a:t>
            </a:r>
            <a:endParaRPr lang="ru-RU" sz="3200" dirty="0"/>
          </a:p>
        </p:txBody>
      </p:sp>
      <p:pic>
        <p:nvPicPr>
          <p:cNvPr id="6" name="Содержимое 5" descr="DSCF3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Социализация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Привлечение детей к участию в совместном с воспитателем рассказывании знакомых произведений, к их полной или частичной драматизации</a:t>
            </a:r>
          </a:p>
          <a:p>
            <a:r>
              <a:rPr lang="ru-RU" dirty="0" smtClean="0"/>
              <a:t>Обогащать литературными образами игровую, изобразительную деятельность детей, конструирование</a:t>
            </a:r>
          </a:p>
          <a:p>
            <a:r>
              <a:rPr lang="ru-RU" dirty="0" smtClean="0"/>
              <a:t>Развивать у детей умение сочувствовать, сопереживать положительным героям художественных произведений</a:t>
            </a:r>
          </a:p>
          <a:p>
            <a:r>
              <a:rPr lang="ru-RU" dirty="0" smtClean="0"/>
              <a:t>Воспитывать любовь к устному народному творчеству</a:t>
            </a:r>
          </a:p>
          <a:p>
            <a:r>
              <a:rPr lang="ru-RU" dirty="0" smtClean="0"/>
              <a:t>Подводить к пониманию нравственного смысла произведения, к мотивированной оценке поступков и характера главных героев</a:t>
            </a:r>
          </a:p>
          <a:p>
            <a:r>
              <a:rPr lang="ru-RU" dirty="0" smtClean="0"/>
              <a:t>Участвовать в драматизации знакомых произведений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Драматизация знакомых произведений </a:t>
            </a:r>
            <a:endParaRPr lang="ru-RU" sz="3200" dirty="0"/>
          </a:p>
        </p:txBody>
      </p:sp>
      <p:pic>
        <p:nvPicPr>
          <p:cNvPr id="6" name="Содержимое 5" descr="IMG_254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2348880"/>
            <a:ext cx="3024336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6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26233"/>
            <a:ext cx="3888432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IMG_249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3409" y="1916832"/>
            <a:ext cx="3960439" cy="3960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Художественно – эстетическое развитие</a:t>
            </a:r>
            <a:endParaRPr lang="ru-RU" sz="3200" dirty="0"/>
          </a:p>
        </p:txBody>
      </p:sp>
      <p:pic>
        <p:nvPicPr>
          <p:cNvPr id="29698" name="Picture 2" descr="http://kopilkaurokov.ru/uploaded_files/54d014081fb22.png"/>
          <p:cNvPicPr>
            <a:picLocks noChangeAspect="1" noChangeArrowheads="1"/>
          </p:cNvPicPr>
          <p:nvPr/>
        </p:nvPicPr>
        <p:blipFill>
          <a:blip r:embed="rId2" cstate="print"/>
          <a:srcRect l="21410" t="40833" r="16575" b="7834"/>
          <a:stretch>
            <a:fillRect/>
          </a:stretch>
        </p:blipFill>
        <p:spPr bwMode="auto">
          <a:xfrm>
            <a:off x="1403648" y="692696"/>
            <a:ext cx="604867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Цели и задачи: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Создавать благоприятную атмосферу для детского словотворчества, игровых и юмористических вариаций стихотворных текстов, в частности произведений поэтического фольклора</a:t>
            </a:r>
          </a:p>
          <a:p>
            <a:r>
              <a:rPr lang="ru-RU" dirty="0" smtClean="0"/>
              <a:t>Развивать чуткость к выразительным средствам художественной речи, умения воспроизводить эти средства в своем творчестве</a:t>
            </a:r>
          </a:p>
          <a:p>
            <a:r>
              <a:rPr lang="ru-RU" dirty="0" smtClean="0"/>
              <a:t>Развивать у детей индивидуальные литературные предпочтения</a:t>
            </a:r>
          </a:p>
          <a:p>
            <a:r>
              <a:rPr lang="ru-RU" dirty="0" smtClean="0"/>
              <a:t>Воспитывать желание выразить свои впечатления и переживания после прочтения художественного произведения в слове, рисунке </a:t>
            </a:r>
          </a:p>
          <a:p>
            <a:r>
              <a:rPr lang="ru-RU" dirty="0" smtClean="0"/>
              <a:t>Подведение детей к перенесению разнообразных средств художественной выразительности в самостоятельное словесное творчество, продуктивную деятельность</a:t>
            </a:r>
          </a:p>
          <a:p>
            <a:r>
              <a:rPr lang="ru-RU" dirty="0" smtClean="0"/>
              <a:t>Развитие поэтического слуха, способности воспринимать музыкальность, поэтичность речи</a:t>
            </a:r>
          </a:p>
          <a:p>
            <a:r>
              <a:rPr lang="ru-RU" dirty="0" smtClean="0"/>
              <a:t>Развитие образности речи</a:t>
            </a:r>
          </a:p>
          <a:p>
            <a:r>
              <a:rPr lang="ru-RU" dirty="0" smtClean="0"/>
              <a:t>В играх-драматизациях формировать умение вносить элементы творчества в двигательные и интонационно-речевые характеристики персонажа</a:t>
            </a:r>
          </a:p>
          <a:p>
            <a:r>
              <a:rPr lang="ru-RU" dirty="0" smtClean="0"/>
              <a:t>Развивать интерес к театрально-игровой деятельности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Выставка детских рисунков и поделок</a:t>
            </a:r>
            <a:endParaRPr lang="ru-RU" sz="3200" dirty="0"/>
          </a:p>
        </p:txBody>
      </p:sp>
      <p:pic>
        <p:nvPicPr>
          <p:cNvPr id="5" name="Содержимое 4" descr="DSCF30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DSCF30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25070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настоящее время у детей старшего дошкольного возраста ослабевает интерес к книге, к чтению художественной литературы в семье. Происходит подмена подлинной детской художественной литературы средствами массовой культуры, телевидения, видео- и аудиотехники, а также компьютера, которые практически вытеснили книгу из жизни дошкольника.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Совместное творчество детей и взрослых</a:t>
            </a:r>
            <a:endParaRPr lang="ru-RU" sz="3200" dirty="0"/>
          </a:p>
        </p:txBody>
      </p:sp>
      <p:pic>
        <p:nvPicPr>
          <p:cNvPr id="5" name="Содержимое 4" descr="DSC_12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DSC_12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6981"/>
            <a:ext cx="4038600" cy="269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Книжки - самоделки</a:t>
            </a:r>
            <a:endParaRPr lang="ru-RU" sz="3200" dirty="0"/>
          </a:p>
        </p:txBody>
      </p:sp>
      <p:pic>
        <p:nvPicPr>
          <p:cNvPr id="5" name="Содержимое 4" descr="DSCF30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11191" y="2205633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Книжка в подарок малышам!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7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2449" y="1911696"/>
            <a:ext cx="3605535" cy="3605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IMG_269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5" y="1911696"/>
            <a:ext cx="3605535" cy="3605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Физическое развитие</a:t>
            </a:r>
            <a:endParaRPr lang="ru-RU" sz="3200" dirty="0"/>
          </a:p>
        </p:txBody>
      </p:sp>
      <p:pic>
        <p:nvPicPr>
          <p:cNvPr id="2050" name="Picture 2" descr="http://burmakino-korr.ucoz.ru/_nw/0/37122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92696"/>
            <a:ext cx="4896544" cy="3598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Цели и задачи: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40000" lnSpcReduction="20000"/>
          </a:bodyPr>
          <a:lstStyle/>
          <a:p>
            <a:r>
              <a:rPr lang="ru-RU" sz="5000" dirty="0" smtClean="0"/>
              <a:t>Формировать интерес и любовь к спорту на основе художественных произведений</a:t>
            </a:r>
          </a:p>
          <a:p>
            <a:r>
              <a:rPr lang="ru-RU" sz="5000" dirty="0" smtClean="0"/>
              <a:t>Учить самостоятельно организовывать </a:t>
            </a:r>
            <a:r>
              <a:rPr lang="ru-RU" sz="5000" dirty="0" err="1" smtClean="0"/>
              <a:t>п</a:t>
            </a:r>
            <a:r>
              <a:rPr lang="ru-RU" sz="5000" dirty="0" smtClean="0"/>
              <a:t>/и, придумывать варианты игр, собственные игры</a:t>
            </a:r>
          </a:p>
          <a:p>
            <a:r>
              <a:rPr lang="ru-RU" sz="5000" dirty="0" smtClean="0"/>
              <a:t>На примере произведений художественной литературы воспитывать у детей привычку следить за своим внешним видом, совершенствовать навыки самообслуживания</a:t>
            </a:r>
          </a:p>
          <a:p>
            <a:r>
              <a:rPr lang="ru-RU" sz="5000" dirty="0" smtClean="0"/>
              <a:t>Воспитывать у детей умение противостоять стрессовым ситуациям, желание быть бодрыми, здоровыми, оптимистичными с помощью произведений художественной литературы</a:t>
            </a:r>
          </a:p>
          <a:p>
            <a:r>
              <a:rPr lang="ru-RU" sz="5000" dirty="0" smtClean="0"/>
              <a:t>Формировать осознанное отношение к своему здоровью, осознания правил безопасного поведения</a:t>
            </a:r>
          </a:p>
          <a:p>
            <a:r>
              <a:rPr lang="ru-RU" sz="5000" dirty="0" smtClean="0"/>
              <a:t>Обучать детей элементам спортивного ориентирования, обучать правилам безопасного движения по улицам и паркам города</a:t>
            </a:r>
          </a:p>
          <a:p>
            <a:endParaRPr lang="ru-RU" sz="50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Динамические паузы, подвижные игры</a:t>
            </a:r>
            <a:endParaRPr lang="ru-RU" sz="3200" dirty="0"/>
          </a:p>
        </p:txBody>
      </p:sp>
      <p:pic>
        <p:nvPicPr>
          <p:cNvPr id="5" name="Содержимое 4" descr="IMG_41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0453" y="2492896"/>
            <a:ext cx="3691986" cy="2768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Вывод: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Художественный образ, воплощенный в слове (стихотворение, рассказ, загадка) обладает своеобразной наглядностью. В нем заключено то характерное, типичное, что свойственно данному явлению и выделяет его среди других. Выразительное чтение художественных произведений способствует созданию творческого настроения, активной работе мысли, воображения.</a:t>
            </a:r>
          </a:p>
          <a:p>
            <a:pPr>
              <a:buNone/>
            </a:pPr>
            <a:r>
              <a:rPr lang="ru-RU" dirty="0" smtClean="0"/>
              <a:t>     С этой целью художественное слово используется на ООД по всем образовательным областям.</a:t>
            </a:r>
          </a:p>
          <a:p>
            <a:pPr>
              <a:buNone/>
            </a:pPr>
            <a:r>
              <a:rPr lang="ru-RU" dirty="0" smtClean="0"/>
              <a:t>     Литературное произведение </a:t>
            </a:r>
            <a:r>
              <a:rPr lang="ru-RU" dirty="0" err="1" smtClean="0"/>
              <a:t>взаимопереплетается</a:t>
            </a:r>
            <a:r>
              <a:rPr lang="ru-RU" dirty="0" smtClean="0"/>
              <a:t> с</a:t>
            </a:r>
            <a:r>
              <a:rPr lang="ru-RU" b="1" dirty="0" smtClean="0"/>
              <a:t> </a:t>
            </a:r>
            <a:r>
              <a:rPr lang="ru-RU" dirty="0" smtClean="0"/>
              <a:t>изобразительным творческим процессом, обеспечивая реализацию дидактической цели: образовательной, развивающей, воспитывающей.</a:t>
            </a:r>
          </a:p>
          <a:p>
            <a:pPr>
              <a:buNone/>
            </a:pPr>
            <a:r>
              <a:rPr lang="ru-RU" dirty="0" smtClean="0"/>
              <a:t>      В результате общения с художественным произведением у дошкольников воспитывается культура эстетического восприятия, чувствительность к духовным ценностям, красоте художественного слова, его образности, поэтичности, яркости, а в процессе изобразительной деятельности дети учатся видеть гармонию изображения, линии, цвета, у них пробуждается интерес к творчеству и постепенно развивается самостоятельное эстетическое видение и эстетическая оценка.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250825" y="404813"/>
            <a:ext cx="8208963" cy="602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– ресурсы:</a:t>
            </a:r>
          </a:p>
          <a:p>
            <a:pPr algn="ctr">
              <a:defRPr/>
            </a:pPr>
            <a:endParaRPr lang="en-US" sz="2400" b="1" dirty="0">
              <a:solidFill>
                <a:srgbClr val="DA0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800" dirty="0" smtClean="0"/>
              <a:t>Девочка  с книгой и котом:</a:t>
            </a:r>
            <a:endParaRPr lang="ru-RU" sz="800" dirty="0"/>
          </a:p>
          <a:p>
            <a:pPr algn="ctr">
              <a:defRPr/>
            </a:pPr>
            <a:r>
              <a:rPr lang="en-US" sz="800" dirty="0" smtClean="0">
                <a:hlinkClick r:id="rId2"/>
              </a:rPr>
              <a:t>http://img1.liveinternet.ru/images/attach/c/10/109/355/109355719_1.jpg</a:t>
            </a:r>
            <a:endParaRPr lang="ru-RU" sz="800" dirty="0" smtClean="0"/>
          </a:p>
          <a:p>
            <a:pPr algn="ctr">
              <a:defRPr/>
            </a:pPr>
            <a:r>
              <a:rPr lang="ru-RU" sz="800" dirty="0" smtClean="0"/>
              <a:t> </a:t>
            </a:r>
          </a:p>
          <a:p>
            <a:pPr algn="ctr">
              <a:defRPr/>
            </a:pPr>
            <a:r>
              <a:rPr lang="ru-RU" sz="800" dirty="0" smtClean="0"/>
              <a:t>Картинка для создания фона: </a:t>
            </a:r>
            <a:endParaRPr lang="ru-RU" sz="800" dirty="0"/>
          </a:p>
          <a:p>
            <a:pPr algn="ctr">
              <a:defRPr/>
            </a:pPr>
            <a:r>
              <a:rPr lang="en-US" sz="800" dirty="0" smtClean="0">
                <a:hlinkClick r:id="rId3"/>
              </a:rPr>
              <a:t>http</a:t>
            </a:r>
            <a:r>
              <a:rPr lang="ru-RU" sz="800" dirty="0" smtClean="0">
                <a:hlinkClick r:id="rId3"/>
              </a:rPr>
              <a:t>://</a:t>
            </a:r>
            <a:r>
              <a:rPr lang="en-US" sz="800" dirty="0" smtClean="0">
                <a:hlinkClick r:id="rId3"/>
              </a:rPr>
              <a:t>www</a:t>
            </a:r>
            <a:r>
              <a:rPr lang="ru-RU" sz="800" dirty="0" smtClean="0">
                <a:hlinkClick r:id="rId3"/>
              </a:rPr>
              <a:t>.</a:t>
            </a:r>
            <a:r>
              <a:rPr lang="en-US" sz="800" dirty="0" err="1" smtClean="0">
                <a:hlinkClick r:id="rId3"/>
              </a:rPr>
              <a:t>hqoboi</a:t>
            </a:r>
            <a:r>
              <a:rPr lang="ru-RU" sz="800" dirty="0" smtClean="0">
                <a:hlinkClick r:id="rId3"/>
              </a:rPr>
              <a:t>.</a:t>
            </a:r>
            <a:r>
              <a:rPr lang="en-US" sz="800" dirty="0" smtClean="0">
                <a:hlinkClick r:id="rId3"/>
              </a:rPr>
              <a:t>com</a:t>
            </a:r>
            <a:r>
              <a:rPr lang="ru-RU" sz="800" dirty="0" smtClean="0">
                <a:hlinkClick r:id="rId3"/>
              </a:rPr>
              <a:t>/</a:t>
            </a:r>
            <a:r>
              <a:rPr lang="en-US" sz="800" dirty="0" err="1" smtClean="0">
                <a:hlinkClick r:id="rId3"/>
              </a:rPr>
              <a:t>img</a:t>
            </a:r>
            <a:r>
              <a:rPr lang="ru-RU" sz="800" dirty="0" smtClean="0">
                <a:hlinkClick r:id="rId3"/>
              </a:rPr>
              <a:t>/</a:t>
            </a:r>
            <a:r>
              <a:rPr lang="en-US" sz="800" dirty="0" smtClean="0">
                <a:hlinkClick r:id="rId3"/>
              </a:rPr>
              <a:t>nature</a:t>
            </a:r>
            <a:r>
              <a:rPr lang="ru-RU" sz="800" dirty="0" smtClean="0">
                <a:hlinkClick r:id="rId3"/>
              </a:rPr>
              <a:t>/</a:t>
            </a:r>
            <a:r>
              <a:rPr lang="en-US" sz="800" dirty="0" smtClean="0">
                <a:hlinkClick r:id="rId3"/>
              </a:rPr>
              <a:t>field</a:t>
            </a:r>
            <a:r>
              <a:rPr lang="ru-RU" sz="800" dirty="0" smtClean="0">
                <a:hlinkClick r:id="rId3"/>
              </a:rPr>
              <a:t>-</a:t>
            </a:r>
            <a:r>
              <a:rPr lang="en-US" sz="800" dirty="0" smtClean="0">
                <a:hlinkClick r:id="rId3"/>
              </a:rPr>
              <a:t>photo</a:t>
            </a:r>
            <a:r>
              <a:rPr lang="ru-RU" sz="800" dirty="0" smtClean="0">
                <a:hlinkClick r:id="rId3"/>
              </a:rPr>
              <a:t>-141.</a:t>
            </a:r>
            <a:r>
              <a:rPr lang="en-US" sz="800" dirty="0" smtClean="0">
                <a:hlinkClick r:id="rId3"/>
              </a:rPr>
              <a:t>jpg</a:t>
            </a:r>
            <a:r>
              <a:rPr lang="ru-RU" sz="800" dirty="0" smtClean="0"/>
              <a:t> </a:t>
            </a:r>
          </a:p>
          <a:p>
            <a:pPr algn="ctr">
              <a:defRPr/>
            </a:pPr>
            <a:endParaRPr lang="ru-RU" sz="800" i="1" dirty="0" smtClean="0"/>
          </a:p>
          <a:p>
            <a:pPr algn="ctr">
              <a:defRPr/>
            </a:pPr>
            <a:r>
              <a:rPr lang="ru-RU" sz="800" i="1" dirty="0" smtClean="0"/>
              <a:t>Шаблон </a:t>
            </a:r>
            <a:r>
              <a:rPr lang="ru-RU" sz="800" i="1" dirty="0"/>
              <a:t>сделан в программе </a:t>
            </a:r>
            <a:r>
              <a:rPr lang="en-US" sz="800" i="1" dirty="0"/>
              <a:t>Adobe </a:t>
            </a:r>
            <a:r>
              <a:rPr lang="en-US" sz="800" i="1" dirty="0" smtClean="0"/>
              <a:t>Photoshop</a:t>
            </a:r>
            <a:endParaRPr lang="ru-RU" sz="800" i="1" dirty="0" smtClean="0"/>
          </a:p>
          <a:p>
            <a:pPr algn="ctr">
              <a:lnSpc>
                <a:spcPct val="114000"/>
              </a:lnSpc>
            </a:pPr>
            <a:endParaRPr lang="ru-RU" sz="800" dirty="0" smtClean="0"/>
          </a:p>
          <a:p>
            <a:pPr algn="ctr">
              <a:lnSpc>
                <a:spcPct val="114000"/>
              </a:lnSpc>
            </a:pPr>
            <a:r>
              <a:rPr lang="ru-RU" sz="800" dirty="0" smtClean="0"/>
              <a:t>Автор шаблона: </a:t>
            </a:r>
            <a:r>
              <a:rPr lang="ru-RU" sz="800" dirty="0" err="1" smtClean="0"/>
              <a:t>Ранько</a:t>
            </a:r>
            <a:r>
              <a:rPr lang="ru-RU" sz="800" dirty="0" smtClean="0"/>
              <a:t> Елена Алексеевна</a:t>
            </a:r>
            <a:endParaRPr lang="en-US" sz="800" dirty="0" smtClean="0"/>
          </a:p>
          <a:p>
            <a:pPr algn="ctr">
              <a:lnSpc>
                <a:spcPct val="114000"/>
              </a:lnSpc>
            </a:pPr>
            <a:endParaRPr lang="ru-RU" sz="800" dirty="0" smtClean="0"/>
          </a:p>
          <a:p>
            <a:pPr algn="ctr">
              <a:lnSpc>
                <a:spcPct val="114000"/>
              </a:lnSpc>
            </a:pPr>
            <a:r>
              <a:rPr lang="ru-RU" sz="800" dirty="0" smtClean="0"/>
              <a:t>Компьютер и книга</a:t>
            </a:r>
          </a:p>
          <a:p>
            <a:pPr algn="ctr">
              <a:lnSpc>
                <a:spcPct val="114000"/>
              </a:lnSpc>
            </a:pPr>
            <a:r>
              <a:rPr lang="en-US" sz="800" dirty="0" smtClean="0">
                <a:hlinkClick r:id="rId4"/>
              </a:rPr>
              <a:t>http://mtdata.ru/u23/photo41C9/20799890878-0/original.jpg</a:t>
            </a:r>
            <a:r>
              <a:rPr lang="ru-RU" sz="800" dirty="0" smtClean="0"/>
              <a:t> </a:t>
            </a:r>
          </a:p>
          <a:p>
            <a:pPr algn="ctr">
              <a:lnSpc>
                <a:spcPct val="114000"/>
              </a:lnSpc>
            </a:pPr>
            <a:endParaRPr lang="ru-RU" sz="800" dirty="0" smtClean="0"/>
          </a:p>
          <a:p>
            <a:pPr algn="ctr">
              <a:lnSpc>
                <a:spcPct val="114000"/>
              </a:lnSpc>
            </a:pPr>
            <a:r>
              <a:rPr lang="ru-RU" sz="800" dirty="0" err="1" smtClean="0"/>
              <a:t>Книжкина</a:t>
            </a:r>
            <a:r>
              <a:rPr lang="ru-RU" sz="800" dirty="0" smtClean="0"/>
              <a:t> больница</a:t>
            </a:r>
          </a:p>
          <a:p>
            <a:pPr algn="ctr">
              <a:lnSpc>
                <a:spcPct val="114000"/>
              </a:lnSpc>
            </a:pPr>
            <a:r>
              <a:rPr lang="en-US" sz="800" dirty="0" smtClean="0">
                <a:hlinkClick r:id="rId5"/>
              </a:rPr>
              <a:t>http://enischool.ucoz.ru/s_week/15-16/literature/pic5.png</a:t>
            </a:r>
            <a:endParaRPr lang="ru-RU" sz="800" dirty="0" smtClean="0"/>
          </a:p>
          <a:p>
            <a:pPr algn="ctr">
              <a:lnSpc>
                <a:spcPct val="114000"/>
              </a:lnSpc>
            </a:pPr>
            <a:endParaRPr lang="ru-RU" sz="800" dirty="0" smtClean="0"/>
          </a:p>
          <a:p>
            <a:pPr algn="ctr">
              <a:lnSpc>
                <a:spcPct val="114000"/>
              </a:lnSpc>
            </a:pPr>
            <a:r>
              <a:rPr lang="ru-RU" sz="800" dirty="0" smtClean="0"/>
              <a:t>Книга</a:t>
            </a:r>
          </a:p>
          <a:p>
            <a:pPr algn="ctr">
              <a:lnSpc>
                <a:spcPct val="114000"/>
              </a:lnSpc>
            </a:pPr>
            <a:r>
              <a:rPr lang="en-US" sz="800" dirty="0" smtClean="0">
                <a:hlinkClick r:id="rId6"/>
              </a:rPr>
              <a:t>http://www.krbibl.ru/Petrovo-Dalnee/img/kniga9.jpg</a:t>
            </a:r>
            <a:endParaRPr lang="ru-RU" sz="800" dirty="0" smtClean="0"/>
          </a:p>
          <a:p>
            <a:pPr algn="ctr">
              <a:lnSpc>
                <a:spcPct val="114000"/>
              </a:lnSpc>
            </a:pPr>
            <a:endParaRPr lang="ru-RU" sz="800" dirty="0" smtClean="0"/>
          </a:p>
          <a:p>
            <a:pPr algn="ctr">
              <a:lnSpc>
                <a:spcPct val="114000"/>
              </a:lnSpc>
            </a:pPr>
            <a:r>
              <a:rPr lang="ru-RU" sz="800" dirty="0" smtClean="0"/>
              <a:t>Дети </a:t>
            </a:r>
          </a:p>
          <a:p>
            <a:pPr algn="ctr">
              <a:lnSpc>
                <a:spcPct val="114000"/>
              </a:lnSpc>
            </a:pPr>
            <a:r>
              <a:rPr lang="en-US" sz="800" dirty="0" smtClean="0">
                <a:hlinkClick r:id="rId7"/>
              </a:rPr>
              <a:t>http://dovosp.ru/insertfiles/images/articles/for_teachers/artistic_and_aesthetic_development/razvitiye_navykov_obshcheniya_v_muzykalnoy_deyatelnosti_u_detey_starshego_doshkolnogo_vozrasta/image007.jpg</a:t>
            </a:r>
            <a:endParaRPr lang="ru-RU" sz="800" dirty="0" smtClean="0"/>
          </a:p>
          <a:p>
            <a:pPr algn="ctr">
              <a:lnSpc>
                <a:spcPct val="114000"/>
              </a:lnSpc>
            </a:pPr>
            <a:endParaRPr lang="ru-RU" sz="800" dirty="0" smtClean="0"/>
          </a:p>
          <a:p>
            <a:pPr algn="ctr">
              <a:lnSpc>
                <a:spcPct val="114000"/>
              </a:lnSpc>
            </a:pPr>
            <a:r>
              <a:rPr lang="ru-RU" sz="800" dirty="0" smtClean="0"/>
              <a:t>Дети и воспитатель</a:t>
            </a:r>
          </a:p>
          <a:p>
            <a:pPr algn="ctr">
              <a:lnSpc>
                <a:spcPct val="114000"/>
              </a:lnSpc>
            </a:pPr>
            <a:r>
              <a:rPr lang="en-US" sz="800" dirty="0" smtClean="0">
                <a:hlinkClick r:id="rId8"/>
              </a:rPr>
              <a:t>http://ds-zemlyanichka.narod.ru/olderfiles/1/logop.gif</a:t>
            </a:r>
            <a:endParaRPr lang="ru-RU" sz="800" dirty="0" smtClean="0"/>
          </a:p>
          <a:p>
            <a:pPr algn="ctr">
              <a:lnSpc>
                <a:spcPct val="114000"/>
              </a:lnSpc>
            </a:pPr>
            <a:endParaRPr lang="ru-RU" sz="800" dirty="0" smtClean="0"/>
          </a:p>
          <a:p>
            <a:pPr algn="ctr">
              <a:lnSpc>
                <a:spcPct val="114000"/>
              </a:lnSpc>
            </a:pPr>
            <a:endParaRPr lang="ru-RU" sz="800" dirty="0" smtClean="0"/>
          </a:p>
          <a:p>
            <a:pPr algn="ctr">
              <a:lnSpc>
                <a:spcPct val="114000"/>
              </a:lnSpc>
            </a:pPr>
            <a:endParaRPr lang="ru-RU" sz="1400" dirty="0" smtClean="0"/>
          </a:p>
          <a:p>
            <a:pPr algn="ctr">
              <a:lnSpc>
                <a:spcPct val="114000"/>
              </a:lnSpc>
            </a:pPr>
            <a:endParaRPr lang="ru-RU" sz="1400" dirty="0" smtClean="0"/>
          </a:p>
          <a:p>
            <a:pPr algn="ctr">
              <a:lnSpc>
                <a:spcPct val="114000"/>
              </a:lnSpc>
            </a:pPr>
            <a:endParaRPr lang="ru-RU" sz="1400" dirty="0" smtClean="0"/>
          </a:p>
          <a:p>
            <a:pPr algn="ctr">
              <a:lnSpc>
                <a:spcPct val="114000"/>
              </a:lnSpc>
            </a:pPr>
            <a:endParaRPr lang="ru-RU" sz="2400" dirty="0"/>
          </a:p>
          <a:p>
            <a:pPr algn="ctr"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«Разве может телевизор и компьютер детям КНИГУ заменить?...» 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origina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548680"/>
            <a:ext cx="4968552" cy="3773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Роль художественной литературы в воспитании дошкольников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Значение художественной литературы в воспитании детей определяется ее общественной, а также </a:t>
            </a:r>
            <a:r>
              <a:rPr lang="ru-RU" sz="2400" dirty="0" err="1" smtClean="0"/>
              <a:t>воспитательно</a:t>
            </a:r>
            <a:r>
              <a:rPr lang="ru-RU" sz="2400" dirty="0" smtClean="0"/>
              <a:t> – образовательной ролью в жизни всего нашего народа. Решение основных задач педагогической работы будет возможным, если педагог сможет добиться самого главного – сформирует у детей интерес к художественной литературе, который будет содействовать активному отношению маленьких слушателей к тому, что им читают.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Этапы </a:t>
            </a:r>
            <a:r>
              <a:rPr lang="ru-RU" sz="3200" dirty="0" err="1" smtClean="0"/>
              <a:t>психолого</a:t>
            </a:r>
            <a:r>
              <a:rPr lang="ru-RU" sz="3200" dirty="0" smtClean="0"/>
              <a:t> – педагогической работы по приобщению детей к художественной литературе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выявить интересы детей и их родителей по предпочитаемым жанров художественной литературы; </a:t>
            </a:r>
          </a:p>
          <a:p>
            <a:r>
              <a:rPr lang="ru-RU" dirty="0" smtClean="0"/>
              <a:t>обеспечить детям условия для изучения предмета исследования книги, её истории, её развития и значения в жизни человека через интеграцию в образовательном процессе; </a:t>
            </a:r>
          </a:p>
          <a:p>
            <a:r>
              <a:rPr lang="ru-RU" dirty="0" smtClean="0"/>
              <a:t>создать условия для возникновения и поддержки интереса у детей и взрослых к изготовлению книг-самоделок;</a:t>
            </a:r>
          </a:p>
          <a:p>
            <a:r>
              <a:rPr lang="ru-RU" dirty="0" smtClean="0"/>
              <a:t>активизировать речь в творческом процессе; </a:t>
            </a:r>
          </a:p>
          <a:p>
            <a:r>
              <a:rPr lang="ru-RU" dirty="0" smtClean="0"/>
              <a:t>способствовать формированию у детей интереса к совместному творчеству с родителями и другими взрослыми; </a:t>
            </a:r>
          </a:p>
          <a:p>
            <a:r>
              <a:rPr lang="ru-RU" dirty="0" smtClean="0"/>
              <a:t>стимулировать детей на самостоятельную реализацию своих творческих проектов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Формы работы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Оформление уголков чтения в группах</a:t>
            </a:r>
          </a:p>
          <a:p>
            <a:pPr lvl="0"/>
            <a:r>
              <a:rPr lang="ru-RU" dirty="0" smtClean="0"/>
              <a:t>Создание «Книжной больницы»</a:t>
            </a:r>
          </a:p>
          <a:p>
            <a:pPr lvl="0"/>
            <a:r>
              <a:rPr lang="ru-RU" dirty="0" smtClean="0"/>
              <a:t>Выставка детских рисунков и поделок</a:t>
            </a:r>
          </a:p>
          <a:p>
            <a:pPr lvl="0"/>
            <a:r>
              <a:rPr lang="ru-RU" dirty="0" smtClean="0"/>
              <a:t>Создание книжек – самоделок</a:t>
            </a:r>
          </a:p>
          <a:p>
            <a:pPr lvl="0"/>
            <a:r>
              <a:rPr lang="ru-RU" dirty="0" smtClean="0"/>
              <a:t>Ознакомление с биографией и творчеством писателей</a:t>
            </a:r>
          </a:p>
          <a:p>
            <a:pPr lvl="0"/>
            <a:r>
              <a:rPr lang="ru-RU" dirty="0" smtClean="0"/>
              <a:t>Тематические выставки</a:t>
            </a:r>
          </a:p>
          <a:p>
            <a:pPr lvl="0"/>
            <a:r>
              <a:rPr lang="ru-RU" dirty="0" smtClean="0"/>
              <a:t>Проведение литературных вечеров, конкурсов</a:t>
            </a:r>
          </a:p>
          <a:p>
            <a:pPr lvl="0"/>
            <a:r>
              <a:rPr lang="ru-RU" dirty="0" smtClean="0"/>
              <a:t>Проведение ООД «Как книга пришла к детям», «Из прошлого книги»</a:t>
            </a:r>
          </a:p>
          <a:p>
            <a:pPr lvl="0"/>
            <a:r>
              <a:rPr lang="ru-RU" dirty="0" smtClean="0"/>
              <a:t>Обмен родительским опытом по привлечению детей к чтению в семье.</a:t>
            </a:r>
          </a:p>
          <a:p>
            <a:pPr lvl="0"/>
            <a:r>
              <a:rPr lang="ru-RU" dirty="0" smtClean="0"/>
              <a:t>Посещения с детьми библиотеки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Книжный уголок в предметно – пространственной среде группы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n w="6350">
                  <a:noFill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Что такое уголок книги? Это специально выделенное и оформленное место в групповой комнате.</a:t>
            </a:r>
          </a:p>
          <a:p>
            <a:endParaRPr lang="ru-RU" dirty="0" smtClean="0">
              <a:ln w="635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n w="6350">
                  <a:noFill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Уголок книги должен быть уютным, привлекательным, располагающим ребенка к неторопливому сосредоточенному общению с книгой.</a:t>
            </a:r>
          </a:p>
          <a:p>
            <a:endParaRPr lang="ru-RU" dirty="0" smtClean="0">
              <a:ln w="6350"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n w="6350">
                  <a:noFill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Уголок книги играет существенную роль в формировании у дошкольников интереса и любви к художественной литературе.</a:t>
            </a:r>
          </a:p>
          <a:p>
            <a:endParaRPr lang="ru-RU" dirty="0" smtClean="0">
              <a:ln w="6350"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n w="6350">
                  <a:noFill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 этом уголке ребенок должен иметь возможность самостоятельно, по своему вкусу выбрать книгу и         спокойно рассмотреть ее.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ysClr val="windowText" lastClr="000000"/>
                </a:solidFill>
              </a:rPr>
              <a:t/>
            </a:r>
            <a:br>
              <a:rPr lang="ru-RU" sz="3200" dirty="0" smtClean="0">
                <a:solidFill>
                  <a:sysClr val="windowText" lastClr="000000"/>
                </a:solidFill>
              </a:rPr>
            </a:br>
            <a:r>
              <a:rPr lang="ru-RU" sz="3200" dirty="0" smtClean="0">
                <a:solidFill>
                  <a:sysClr val="windowText" lastClr="000000"/>
                </a:solidFill>
              </a:rPr>
              <a:t/>
            </a:r>
            <a:br>
              <a:rPr lang="ru-RU" sz="3200" dirty="0" smtClean="0">
                <a:solidFill>
                  <a:sysClr val="windowText" lastClr="000000"/>
                </a:solidFill>
              </a:rPr>
            </a:br>
            <a:r>
              <a:rPr lang="ru-RU" sz="3200" dirty="0" smtClean="0">
                <a:solidFill>
                  <a:sysClr val="windowText" lastClr="000000"/>
                </a:solidFill>
              </a:rPr>
              <a:t>Оснащение книжного уголка определяется изменениями в литературном развитии детей, он может состоять из: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b="1" dirty="0" smtClean="0">
              <a:solidFill>
                <a:sysClr val="windowText" lastClr="000000"/>
              </a:solidFill>
            </a:endParaRPr>
          </a:p>
          <a:p>
            <a:pPr fontAlgn="t"/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Художественная литература разных литературных жанров с картинками и без них;</a:t>
            </a:r>
          </a:p>
          <a:p>
            <a:pPr fontAlgn="t"/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Книги разных видов (книги – </a:t>
            </a:r>
            <a:r>
              <a:rPr lang="ru-RU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«умные книги, живые книги и т. д.)</a:t>
            </a:r>
          </a:p>
          <a:p>
            <a:pPr fontAlgn="t"/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Тематические альбомы для рассматривания;</a:t>
            </a:r>
          </a:p>
          <a:p>
            <a:pPr fontAlgn="t"/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Детские журналы;</a:t>
            </a:r>
          </a:p>
          <a:p>
            <a:pPr fontAlgn="t"/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Дидактические настольные игры;</a:t>
            </a:r>
          </a:p>
          <a:p>
            <a:pPr fontAlgn="t"/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Мастерская по изготовлению книг;</a:t>
            </a:r>
          </a:p>
          <a:p>
            <a:pPr fontAlgn="t"/>
            <a:r>
              <a:rPr lang="ru-RU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Книжкина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больница;</a:t>
            </a:r>
          </a:p>
          <a:p>
            <a:pPr fontAlgn="t"/>
            <a:r>
              <a:rPr lang="ru-RU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Медиатека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магнитофон, колонки;</a:t>
            </a:r>
          </a:p>
          <a:p>
            <a:pPr fontAlgn="t"/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Портреты писателей, поэтов, иллюстраторов;</a:t>
            </a:r>
          </a:p>
          <a:p>
            <a:pPr fontAlgn="t"/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Перспективное планирование по взаимодействию с семьями воспитанников;</a:t>
            </a:r>
          </a:p>
          <a:p>
            <a:pPr fontAlgn="t"/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Различные виды театра;</a:t>
            </a:r>
          </a:p>
          <a:p>
            <a:pPr fontAlgn="t"/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Информация для родителей (буклеты, папки – передвижки и т.д.)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1137</Words>
  <Application>Microsoft Office PowerPoint</Application>
  <PresentationFormat>Экран (4:3)</PresentationFormat>
  <Paragraphs>177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Ничто так не характеризует степень развития общества, степень общественной культуры, как уровень читающей публики в данный исторический момент.</vt:lpstr>
      <vt:lpstr>В настоящее время у детей старшего дошкольного возраста ослабевает интерес к книге, к чтению художественной литературы в семье. Происходит подмена подлинной детской художественной литературы средствами массовой культуры, телевидения, видео- и аудиотехники, а также компьютера, которые практически вытеснили книгу из жизни дошкольника. </vt:lpstr>
      <vt:lpstr>«Разве может телевизор и компьютер детям КНИГУ заменить?...» </vt:lpstr>
      <vt:lpstr>Роль художественной литературы в воспитании дошкольников</vt:lpstr>
      <vt:lpstr> Этапы психолого – педагогической работы по приобщению детей к художественной литературе </vt:lpstr>
      <vt:lpstr>Формы работы</vt:lpstr>
      <vt:lpstr>Книжный уголок в предметно – пространственной среде группы</vt:lpstr>
      <vt:lpstr>  Оснащение книжного уголка определяется изменениями в литературном развитии детей, он может состоять из:</vt:lpstr>
      <vt:lpstr>Оснащение книжного уголка группы</vt:lpstr>
      <vt:lpstr>Слайд 11</vt:lpstr>
      <vt:lpstr>Познавательное развитие</vt:lpstr>
      <vt:lpstr>Цели и задачи:</vt:lpstr>
      <vt:lpstr>Занятия в «Забавном театрике»</vt:lpstr>
      <vt:lpstr>Занятия в библиотеке</vt:lpstr>
      <vt:lpstr>Речевое развитие</vt:lpstr>
      <vt:lpstr>Цели и задачи:</vt:lpstr>
      <vt:lpstr>Слайд 18</vt:lpstr>
      <vt:lpstr>Социально – коммуникативное развитие</vt:lpstr>
      <vt:lpstr>Создание «Книжной больницы» </vt:lpstr>
      <vt:lpstr>Слайд 21</vt:lpstr>
      <vt:lpstr>Слайд 22</vt:lpstr>
      <vt:lpstr>Книжка, не болей!</vt:lpstr>
      <vt:lpstr>Социализация </vt:lpstr>
      <vt:lpstr>Драматизация знакомых произведений </vt:lpstr>
      <vt:lpstr>Слайд 26</vt:lpstr>
      <vt:lpstr>Художественно – эстетическое развитие</vt:lpstr>
      <vt:lpstr>Цели и задачи:</vt:lpstr>
      <vt:lpstr>Выставка детских рисунков и поделок</vt:lpstr>
      <vt:lpstr>Совместное творчество детей и взрослых</vt:lpstr>
      <vt:lpstr>Книжки - самоделки</vt:lpstr>
      <vt:lpstr>Книжка в подарок малышам!</vt:lpstr>
      <vt:lpstr>Слайд 33</vt:lpstr>
      <vt:lpstr>Физическое развитие</vt:lpstr>
      <vt:lpstr>Цели и задачи:</vt:lpstr>
      <vt:lpstr>Динамические паузы, подвижные игры</vt:lpstr>
      <vt:lpstr>Вывод:</vt:lpstr>
      <vt:lpstr>Слайд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44</cp:revision>
  <dcterms:created xsi:type="dcterms:W3CDTF">2014-06-15T09:49:01Z</dcterms:created>
  <dcterms:modified xsi:type="dcterms:W3CDTF">2016-03-15T18:49:19Z</dcterms:modified>
</cp:coreProperties>
</file>