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77" r:id="rId17"/>
    <p:sldId id="269" r:id="rId18"/>
    <p:sldId id="278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0000"/>
    <a:srgbClr val="E0DB0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82609" autoAdjust="0"/>
  </p:normalViewPr>
  <p:slideViewPr>
    <p:cSldViewPr>
      <p:cViewPr varScale="1">
        <p:scale>
          <a:sx n="89" d="100"/>
          <a:sy n="89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9BE9-7589-4E82-8486-424C2EA10B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4510-964C-42A3-8D43-CD0ADAD5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4510-964C-42A3-8D43-CD0ADAD52BF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143932" cy="350046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Batang" pitchFamily="18" charset="-127"/>
              </a:rPr>
              <a:t>Использование различных видов культурных практик для развития общения детей дошкольного возраста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Формы культурных практик в соответствии с основными видами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5143536" cy="4643438"/>
          </a:xfrm>
        </p:spPr>
        <p:txBody>
          <a:bodyPr>
            <a:normAutofit fontScale="70000" lnSpcReduction="20000"/>
          </a:bodyPr>
          <a:lstStyle/>
          <a:p>
            <a:pPr marL="578358" indent="-514350">
              <a:buAutoNum type="arabicPeriod"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8358" indent="-514350">
              <a:buAutoNum type="arabicPeriod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Совместная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игра воспитателя и детей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Сюжетно – ролевая (например,</a:t>
            </a:r>
          </a:p>
          <a:p>
            <a:pPr marL="578358" indent="-514350">
              <a:buNone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    «Дочки– матери», «На приёме у врача», «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Я –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супермаркете», «Скорая помощь» и др.), режиссерская;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Игра – драматизация,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строительно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– конструктивные игры.</a:t>
            </a:r>
          </a:p>
          <a:p>
            <a:pPr marL="578358" indent="-514350" algn="ctr">
              <a:buNone/>
            </a:pPr>
            <a:r>
              <a:rPr lang="ru-RU" dirty="0">
                <a:solidFill>
                  <a:srgbClr val="FFFF00"/>
                </a:solidFill>
              </a:rPr>
              <a:t>Цель: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обогащение содержания творческих игр, освоение детьми игровых умений, необходимых для организации самостоятельной игры.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-20210419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928802"/>
            <a:ext cx="364333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00220_170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071966" cy="6000792"/>
          </a:xfrm>
          <a:prstGeom prst="rect">
            <a:avLst/>
          </a:prstGeom>
        </p:spPr>
      </p:pic>
      <p:pic>
        <p:nvPicPr>
          <p:cNvPr id="5" name="Содержимое 4" descr="IMG_20201201_104143_1C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42852"/>
            <a:ext cx="2928958" cy="3214710"/>
          </a:xfrm>
        </p:spPr>
      </p:pic>
      <p:pic>
        <p:nvPicPr>
          <p:cNvPr id="9" name="Рисунок 8" descr="IMG_20210113_115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86190"/>
            <a:ext cx="2500362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«Я – в супермаркете»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3357562"/>
            <a:ext cx="286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«Скорая помощь»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«Дочки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–матери»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1223_090833_1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4000560" cy="5715040"/>
          </a:xfrm>
        </p:spPr>
      </p:pic>
      <p:pic>
        <p:nvPicPr>
          <p:cNvPr id="7" name="Рисунок 6" descr="IMG_20201223_091248_3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00042"/>
            <a:ext cx="4572032" cy="607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Конструктивные игры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Формы культурных практик в соответствии с основными видами деятельности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757742" cy="457200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Ситуации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общения и накопления положительного социально – эмоционального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опыта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Цель: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формирование умения   разрешать проблемные ситуации, которые близки для детей дошкольного возраста.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20210113_102647_1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3115"/>
            <a:ext cx="3714776" cy="4383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4E87A-8603-46B1-A539-37F15B8F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rgbClr val="FFC000"/>
                </a:solidFill>
              </a:rPr>
              <a:t>Формы</a:t>
            </a:r>
            <a:r>
              <a:rPr lang="ru-RU" sz="3800" dirty="0"/>
              <a:t> </a:t>
            </a:r>
            <a:r>
              <a:rPr lang="ru-RU" sz="3800" dirty="0">
                <a:solidFill>
                  <a:srgbClr val="FFC000"/>
                </a:solidFill>
              </a:rPr>
              <a:t>культурных практик в соответствии с основными видами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700F50-84C2-4B09-A9C8-51774D2C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857364"/>
            <a:ext cx="5400684" cy="4357718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64008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Творческие мастерские</a:t>
            </a:r>
          </a:p>
          <a:p>
            <a:pPr marL="64008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64008" indent="0">
              <a:buNone/>
            </a:pPr>
            <a:r>
              <a:rPr lang="ru-RU" dirty="0">
                <a:solidFill>
                  <a:srgbClr val="FFFF00"/>
                </a:solidFill>
              </a:rPr>
              <a:t>Цель: </a:t>
            </a:r>
            <a:r>
              <a:rPr lang="ru-RU" dirty="0"/>
              <a:t>создание условий для использования и применения знаний и умений детьми на практике, развитие творческих способностей.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20201209_092306_1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896328"/>
            <a:ext cx="3429006" cy="46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04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D2FAF-074F-4D5E-AE1A-93FD3CB4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dirty="0">
                <a:solidFill>
                  <a:srgbClr val="FFCC00"/>
                </a:solidFill>
              </a:rPr>
              <a:t>Формы культурных практик в соответствии с видами деятельности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15D808-3FCB-4E3C-868C-5DC62830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Музыкально – театральные и литературные гостиные</a:t>
            </a:r>
          </a:p>
          <a:p>
            <a:pPr marL="64008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dirty="0">
                <a:solidFill>
                  <a:srgbClr val="FFFF00"/>
                </a:solidFill>
              </a:rPr>
              <a:t>Цель: </a:t>
            </a:r>
            <a:r>
              <a:rPr lang="ru-RU" dirty="0"/>
              <a:t>создание условий для творческой деятельности детей и свободного общения воспитателя и детей на литературном или музыкальном материале.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5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071966" cy="2928934"/>
          </a:xfrm>
        </p:spPr>
      </p:pic>
      <p:pic>
        <p:nvPicPr>
          <p:cNvPr id="5" name="Рисунок 4" descr="IMG_20210407_102950_1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4071966" cy="3429024"/>
          </a:xfrm>
          <a:prstGeom prst="rect">
            <a:avLst/>
          </a:prstGeom>
        </p:spPr>
      </p:pic>
      <p:pic>
        <p:nvPicPr>
          <p:cNvPr id="6" name="Рисунок 5" descr="IMG-20210419-WA0000.jpg"/>
          <p:cNvPicPr>
            <a:picLocks noChangeAspect="1"/>
          </p:cNvPicPr>
          <p:nvPr/>
        </p:nvPicPr>
        <p:blipFill>
          <a:blip r:embed="rId4"/>
          <a:srcRect t="8333" r="13281"/>
          <a:stretch>
            <a:fillRect/>
          </a:stretch>
        </p:blipFill>
        <p:spPr>
          <a:xfrm>
            <a:off x="4357686" y="714356"/>
            <a:ext cx="4643470" cy="5072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6000768"/>
            <a:ext cx="40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Театрали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ованная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деятельность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A1E6D-5306-4A55-9A0C-B178220A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rgbClr val="FF0000"/>
                </a:solidFill>
              </a:rPr>
              <a:t>Формы к</a:t>
            </a:r>
            <a:r>
              <a:rPr lang="ru-RU" sz="3800" dirty="0">
                <a:solidFill>
                  <a:srgbClr val="FF6600"/>
                </a:solidFill>
              </a:rPr>
              <a:t>ул</a:t>
            </a:r>
            <a:r>
              <a:rPr lang="ru-RU" sz="3800" dirty="0">
                <a:solidFill>
                  <a:srgbClr val="FF0000"/>
                </a:solidFill>
              </a:rPr>
              <a:t>ьтурных практик в соответствии с основными видами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B5A95-A791-45E8-8516-68EA905A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Сенсорные и интеллектуальные тренинги – </a:t>
            </a:r>
            <a:r>
              <a:rPr lang="ru-RU" dirty="0"/>
              <a:t>это система заданий, преимущественно  игрового характера, обеспечивающая становление системы сенсорных эталонов  (цвета, формы, пространственных отношений и др.), способов интеллектуальной деятельности (умение сравнивать, классифицировать, классифицировать по какому – либо признаку).</a:t>
            </a:r>
          </a:p>
          <a:p>
            <a:pPr marL="64008" indent="0">
              <a:buNone/>
            </a:pPr>
            <a:r>
              <a:rPr lang="ru-RU" dirty="0">
                <a:solidFill>
                  <a:srgbClr val="FFFF00"/>
                </a:solidFill>
              </a:rPr>
              <a:t>Цель –</a:t>
            </a:r>
            <a:r>
              <a:rPr lang="ru-RU" dirty="0"/>
              <a:t> развитие логического мышления, памяти, внимания, восприятия.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55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419_154100_5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10" t="11063"/>
          <a:stretch>
            <a:fillRect/>
          </a:stretch>
        </p:blipFill>
        <p:spPr>
          <a:xfrm>
            <a:off x="142844" y="214290"/>
            <a:ext cx="3571900" cy="5357850"/>
          </a:xfrm>
        </p:spPr>
      </p:pic>
      <p:pic>
        <p:nvPicPr>
          <p:cNvPr id="7" name="Рисунок 6" descr="IMG_20210419_155508_1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290"/>
            <a:ext cx="3500462" cy="4000528"/>
          </a:xfrm>
          <a:prstGeom prst="rect">
            <a:avLst/>
          </a:prstGeom>
        </p:spPr>
      </p:pic>
      <p:pic>
        <p:nvPicPr>
          <p:cNvPr id="5" name="Рисунок 4" descr="IMG_20210419_165112_1CS.jpg"/>
          <p:cNvPicPr>
            <a:picLocks noChangeAspect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>
          <a:xfrm>
            <a:off x="5286380" y="3000372"/>
            <a:ext cx="371480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10419_154826_2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2214578" cy="2286016"/>
          </a:xfrm>
          <a:prstGeom prst="rect">
            <a:avLst/>
          </a:prstGeom>
        </p:spPr>
      </p:pic>
      <p:pic>
        <p:nvPicPr>
          <p:cNvPr id="6" name="Рисунок 5" descr="IMG-20210419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000504"/>
            <a:ext cx="2643206" cy="2714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9D6DD-0780-490C-9E07-42BC826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rgbClr val="C00000"/>
                </a:solidFill>
              </a:rPr>
              <a:t>Формы культурных практик в соответствии с основными видами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0FC8A-6800-4C3E-B6EA-08098810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50" y="1785926"/>
            <a:ext cx="3286148" cy="4668882"/>
          </a:xfrm>
        </p:spPr>
        <p:txBody>
          <a:bodyPr>
            <a:normAutofit fontScale="85000" lnSpcReduction="10000"/>
          </a:bodyPr>
          <a:lstStyle/>
          <a:p>
            <a:pPr marL="64008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Коллективная и индивидуальная трудовая деятельность </a:t>
            </a:r>
          </a:p>
          <a:p>
            <a:pPr marL="6400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64008" indent="0">
              <a:buNone/>
            </a:pPr>
            <a:r>
              <a:rPr lang="ru-RU" dirty="0"/>
              <a:t>Формы проведения:</a:t>
            </a:r>
          </a:p>
          <a:p>
            <a:pPr marL="578358" indent="-514350">
              <a:buAutoNum type="arabicPeriod"/>
            </a:pPr>
            <a:r>
              <a:rPr lang="ru-RU" dirty="0"/>
              <a:t>хозяйственно – бытовой труд;</a:t>
            </a:r>
          </a:p>
          <a:p>
            <a:pPr marL="578358" indent="-514350">
              <a:buAutoNum type="arabicPeriod"/>
            </a:pPr>
            <a:r>
              <a:rPr lang="ru-RU" dirty="0"/>
              <a:t>труд в природе.</a:t>
            </a:r>
          </a:p>
        </p:txBody>
      </p:sp>
      <p:pic>
        <p:nvPicPr>
          <p:cNvPr id="5" name="Рисунок 4" descr="1603459372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857364"/>
            <a:ext cx="2771775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76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  <a:noFill/>
          <a:ln>
            <a:noFill/>
          </a:ln>
        </p:spPr>
        <p:txBody>
          <a:bodyPr/>
          <a:lstStyle/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3600" dirty="0">
                <a:solidFill>
                  <a:srgbClr val="FFFF00"/>
                </a:solidFill>
              </a:rPr>
              <a:t>«Скажи мне – и я забуду,</a:t>
            </a:r>
          </a:p>
          <a:p>
            <a:pPr algn="just">
              <a:buNone/>
            </a:pPr>
            <a:r>
              <a:rPr lang="ru-RU" sz="3600" dirty="0">
                <a:solidFill>
                  <a:srgbClr val="FFFF00"/>
                </a:solidFill>
              </a:rPr>
              <a:t>     покажи мне – и я запомню,</a:t>
            </a:r>
          </a:p>
          <a:p>
            <a:pPr algn="just">
              <a:buNone/>
            </a:pPr>
            <a:r>
              <a:rPr lang="ru-RU" sz="3600" dirty="0">
                <a:solidFill>
                  <a:srgbClr val="FFFF00"/>
                </a:solidFill>
              </a:rPr>
              <a:t>        дай мне сделать – и я пойму».</a:t>
            </a:r>
          </a:p>
          <a:p>
            <a:pPr algn="just">
              <a:buNone/>
            </a:pPr>
            <a:r>
              <a:rPr lang="ru-RU" sz="3600" dirty="0">
                <a:solidFill>
                  <a:srgbClr val="FFFF00"/>
                </a:solidFill>
              </a:rPr>
              <a:t>                                             </a:t>
            </a:r>
            <a:r>
              <a:rPr lang="ru-RU" sz="2800" dirty="0">
                <a:solidFill>
                  <a:srgbClr val="FFFF00"/>
                </a:solidFill>
              </a:rPr>
              <a:t>(Конфуций)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F93C0B-0725-425D-8B82-9307F3F0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 marL="64008" indent="0">
              <a:buNone/>
            </a:pPr>
            <a:r>
              <a:rPr lang="ru-RU" sz="3200" dirty="0"/>
              <a:t>«Практика ребенка становится культурной, когда она создает возможности для его повседневной активности, личной инициативы, осмысления повседневного опыта и создания собственных творческих продуктов деятельности на основе осваиваемых культурных норм (где культура – сущностное качество любой формы деятельности)».</a:t>
            </a:r>
          </a:p>
          <a:p>
            <a:pPr marL="64008" indent="0" algn="r">
              <a:buNone/>
            </a:pPr>
            <a:r>
              <a:rPr lang="ru-RU" dirty="0"/>
              <a:t>(Крылова Н.Б.)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421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7EB69-C190-4197-93CF-A4D9F37E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dirty="0">
                <a:solidFill>
                  <a:schemeClr val="accent2"/>
                </a:solidFill>
              </a:rPr>
              <a:t>Зачем нужны культурные практики?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39B1E4-E2F4-4E64-8228-51BDA9BC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2808"/>
            <a:ext cx="5572132" cy="476090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Культурные практики формируют общую культуру личности дошкольника, развивают их социальные, нравственные, эстетические, интеллектуальные, физические качества.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Культурные практики детства являются мощным инструментом для развития инициативности, самостоятельности и ответственности ребенка, а также формирования предпосылок к учебной деятельности.</a:t>
            </a:r>
          </a:p>
        </p:txBody>
      </p:sp>
      <p:pic>
        <p:nvPicPr>
          <p:cNvPr id="4" name="Рисунок 3" descr="IMG-20210419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000240"/>
            <a:ext cx="378621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1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AE1D73-7966-4F06-BCCC-6C27B5B3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57632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/>
              <a:t>	С помощью культурных практик мы реализуем целевые ориентиры на этапе завершения первой ступени общего образования. </a:t>
            </a:r>
          </a:p>
          <a:p>
            <a:pPr marL="64008" indent="0">
              <a:buNone/>
            </a:pPr>
            <a:r>
              <a:rPr lang="ru-RU" dirty="0"/>
              <a:t>	Таким образом, культурные практики напрямую решают задачи социализации.</a:t>
            </a:r>
          </a:p>
        </p:txBody>
      </p:sp>
      <p:pic>
        <p:nvPicPr>
          <p:cNvPr id="4" name="Рисунок 3" descr="IMG-20210419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571876"/>
            <a:ext cx="4286280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57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94CF54-45B8-427A-9FCE-AA38E1184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4000" dirty="0"/>
              <a:t>Творческих успехов!</a:t>
            </a:r>
          </a:p>
        </p:txBody>
      </p:sp>
      <p:pic>
        <p:nvPicPr>
          <p:cNvPr id="4" name="Рисунок 3" descr="IMG-20210419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572428" cy="50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14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500990" cy="6143668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     	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С выходом Федерального государственного образовательного стандарта дошкольного образования особое внимание уделяется различным видам детской деятельности и решению задач развития у дошкольников </a:t>
            </a:r>
            <a:r>
              <a:rPr lang="ru-RU" sz="2400" u="sng" dirty="0">
                <a:solidFill>
                  <a:schemeClr val="tx1">
                    <a:lumMod val="95000"/>
                  </a:schemeClr>
                </a:solidFill>
              </a:rPr>
              <a:t>самостоятельности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ru-RU" sz="2400" u="sng" dirty="0">
                <a:solidFill>
                  <a:schemeClr val="tx1">
                    <a:lumMod val="95000"/>
                  </a:schemeClr>
                </a:solidFill>
              </a:rPr>
              <a:t>творчества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. В основу реализации задач ФГОС ДО положен </a:t>
            </a:r>
            <a:r>
              <a:rPr lang="ru-RU" sz="2400" u="sng" dirty="0">
                <a:solidFill>
                  <a:schemeClr val="tx1">
                    <a:lumMod val="95000"/>
                  </a:schemeClr>
                </a:solidFill>
              </a:rPr>
              <a:t>культурологический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 и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деятельностный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подход в педагогике. Культурологический подход определяет воспитание как способ приобщения ребенка к ценностям мировой и национальной культуры, развития его творческих способностей и наклонностей, защиту его прав и здоровья.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729634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	Характерной особенностью нашего времени является усиление культурологических основ образования. Как подчеркивается в работах </a:t>
            </a:r>
          </a:p>
          <a:p>
            <a:pPr algn="just">
              <a:buNone/>
            </a:pPr>
            <a:r>
              <a:rPr lang="ru-RU" sz="2400" dirty="0"/>
              <a:t>    Т.Б. Алексеевой, Е.В. </a:t>
            </a:r>
            <a:r>
              <a:rPr lang="ru-RU" sz="2400" dirty="0" err="1"/>
              <a:t>Бондаревской</a:t>
            </a:r>
            <a:r>
              <a:rPr lang="ru-RU" sz="2400" dirty="0"/>
              <a:t>, </a:t>
            </a:r>
          </a:p>
          <a:p>
            <a:pPr algn="just">
              <a:buNone/>
            </a:pPr>
            <a:r>
              <a:rPr lang="ru-RU" sz="2400" dirty="0"/>
              <a:t>    Н.Ф. </a:t>
            </a:r>
            <a:r>
              <a:rPr lang="ru-RU" sz="2400" dirty="0" err="1"/>
              <a:t>Головановой</a:t>
            </a:r>
            <a:r>
              <a:rPr lang="ru-RU" sz="2400" dirty="0"/>
              <a:t>, Н.Б. Крыловой, современное образование ориентировано на наиболее полное культурное развитие человека, способного к духовному и физическому саморазвитию, самосовершенствованию и самореализации в обществе.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dirty="0"/>
              <a:t>		Для того, чтобы стать субъектом </a:t>
            </a:r>
            <a:r>
              <a:rPr lang="ru-RU" u="sng" dirty="0">
                <a:solidFill>
                  <a:srgbClr val="FFFF00"/>
                </a:solidFill>
              </a:rPr>
              <a:t>культурной деятельности</a:t>
            </a:r>
            <a:r>
              <a:rPr lang="ru-RU" dirty="0"/>
              <a:t>, ребенку нужна особая собственная практика, особые собственные пробы сил.</a:t>
            </a:r>
          </a:p>
          <a:p>
            <a:pPr>
              <a:buNone/>
            </a:pPr>
            <a:r>
              <a:rPr lang="ru-RU" sz="2400" dirty="0"/>
              <a:t>                                                 </a:t>
            </a:r>
            <a:r>
              <a:rPr lang="ru-RU" sz="2000" dirty="0"/>
              <a:t>Н. Б. Крылова,</a:t>
            </a:r>
          </a:p>
          <a:p>
            <a:pPr>
              <a:buNone/>
            </a:pPr>
            <a:r>
              <a:rPr lang="ru-RU" sz="2000" dirty="0"/>
              <a:t>                                                          кандидат философских наук. </a:t>
            </a:r>
          </a:p>
          <a:p>
            <a:pPr>
              <a:buNone/>
            </a:pPr>
            <a:r>
              <a:rPr lang="ru-RU" dirty="0"/>
              <a:t>                                             </a:t>
            </a:r>
          </a:p>
        </p:txBody>
      </p:sp>
      <p:pic>
        <p:nvPicPr>
          <p:cNvPr id="4" name="Рисунок 3" descr="IMG_20210113_103421_2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643182"/>
            <a:ext cx="285752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929618" cy="59293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/>
              <a:t>     	Важно, чтобы в дошкольном детстве каждый ребенок приобрел необходимый культурный личный опыт, который становится фундаментом полноценного общего развития, позитивной социализации и индивидуализации. С этих позиций особого внимания заслуживают культурные практики дошкольника, которые он активно осваивает в пространстве детского сада. Нужно отметить, что понятие «культурные практики в образовательном процессе» является достаточно новым для отечественной педагогики и образования, но весьма активно обсуждаемым в последнее время. Новое содержание образования ориентировано на развитие универсальных культурных умений. Универсальные культурные умения формируются на основе разнообразных культурных практик, специфичных для детей разного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такое культурные практики?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072494" cy="450059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dirty="0">
                <a:solidFill>
                  <a:srgbClr val="FFFF00"/>
                </a:solidFill>
              </a:rPr>
              <a:t>		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Культурные практики,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по определению 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   Н.Б. Крыловой, - это разнообразные, основанные на текущих и перспективных интересах ребенка виды самостоятельной деятельности, поведения, душевного самочувствия и складывающегося с первых дней жизни уникального индивидуального жизненного опыта. Эти виды деятельности и поведения ребенок начинает практиковать как интересные ему и обеспечивающие самореализацию.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543956" cy="581189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До школы культурные практики ребенка вырастают на основе взаимодействия со взрослыми, а также на основе его постоянно расширяющихся самостоятельных действий (собственных проб, поиска, выбора, манипулирования предметами и действиями, конструирования, фантазирования, наблюдения – изучения – исследования).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Виды детской деятельности для детей от 3 до 8 лет (ФГОС ДО)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Игровая, включает сюжетно – ролевую игру, игру с правилами и др. виды игры;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Коммуникативная;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Познавательно – исследовательская;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Восприятие художественной литературы и фольклора;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Самообслуживание и элементарный бытовой труд;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Конструирование;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Изобразительная (рисование, лепка, аппликация);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Музыкальная;</a:t>
            </a:r>
          </a:p>
          <a:p>
            <a:pPr marL="578358" indent="-51435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Двигательная.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636</TotalTime>
  <Words>492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    Использование различных видов культурных практик для развития общения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Что такое культурные практики?</vt:lpstr>
      <vt:lpstr>Слайд 8</vt:lpstr>
      <vt:lpstr>Виды детской деятельности для детей от 3 до 8 лет (ФГОС ДО)</vt:lpstr>
      <vt:lpstr>Формы культурных практик в соответствии с основными видами деятельности</vt:lpstr>
      <vt:lpstr>Слайд 11</vt:lpstr>
      <vt:lpstr>Слайд 12</vt:lpstr>
      <vt:lpstr>Формы культурных практик в соответствии с основными видами деятельности</vt:lpstr>
      <vt:lpstr>Формы культурных практик в соответствии с основными видами деятельности</vt:lpstr>
      <vt:lpstr>Формы культурных практик в соответствии с видами деятельности </vt:lpstr>
      <vt:lpstr>Слайд 16</vt:lpstr>
      <vt:lpstr>Формы культурных практик в соответствии с основными видами деятельности</vt:lpstr>
      <vt:lpstr>Слайд 18</vt:lpstr>
      <vt:lpstr>Формы культурных практик в соответствии с основными видами деятельности</vt:lpstr>
      <vt:lpstr>Слайд 20</vt:lpstr>
      <vt:lpstr>Зачем нужны культурные практики?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111</cp:revision>
  <dcterms:created xsi:type="dcterms:W3CDTF">2021-02-21T10:56:06Z</dcterms:created>
  <dcterms:modified xsi:type="dcterms:W3CDTF">2021-04-20T19:20:02Z</dcterms:modified>
</cp:coreProperties>
</file>