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62" r:id="rId3"/>
    <p:sldId id="263" r:id="rId4"/>
    <p:sldId id="264" r:id="rId5"/>
    <p:sldId id="265" r:id="rId6"/>
    <p:sldId id="266" r:id="rId7"/>
    <p:sldId id="267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79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howGuides="1">
      <p:cViewPr varScale="1">
        <p:scale>
          <a:sx n="69" d="100"/>
          <a:sy n="69" d="100"/>
        </p:scale>
        <p:origin x="-3270" y="-10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FAA235-90C0-440E-9D00-125EDAFA7312}" type="datetimeFigureOut">
              <a:rPr lang="ru-RU" smtClean="0"/>
              <a:t>02.02.2021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718D0E-2E78-407C-AE93-160C9D2B16D8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02.02.2021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Структура конспекта ООД </a:t>
            </a:r>
            <a:r>
              <a:rPr lang="ru-RU" dirty="0" smtClean="0"/>
              <a:t>на основе </a:t>
            </a:r>
            <a:r>
              <a:rPr lang="ru-RU" dirty="0" smtClean="0"/>
              <a:t>системно-деятельностного</a:t>
            </a:r>
            <a:r>
              <a:rPr lang="ru-RU" dirty="0" smtClean="0"/>
              <a:t> подхода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404664"/>
            <a:ext cx="8219256" cy="5615136"/>
          </a:xfrm>
        </p:spPr>
        <p:txBody>
          <a:bodyPr>
            <a:normAutofit fontScale="55000" lnSpcReduction="20000"/>
          </a:bodyPr>
          <a:lstStyle/>
          <a:p>
            <a:pPr algn="ctr">
              <a:buNone/>
            </a:pP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Конспект организованной образовательной деятельности</a:t>
            </a:r>
            <a:endParaRPr lang="ru-RU" sz="27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для детей __________________ дошкольного возраста</a:t>
            </a:r>
            <a:endParaRPr lang="ru-RU" sz="27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700" b="1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27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700" b="1" i="1" dirty="0" smtClean="0">
                <a:latin typeface="Times New Roman" pitchFamily="18" charset="0"/>
                <a:cs typeface="Times New Roman" pitchFamily="18" charset="0"/>
              </a:rPr>
              <a:t>Название </a:t>
            </a: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«_____________________________________________________»</a:t>
            </a:r>
            <a:endParaRPr lang="ru-RU" sz="27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700" b="1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27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700" b="1" i="1" dirty="0" smtClean="0">
                <a:latin typeface="Times New Roman" pitchFamily="18" charset="0"/>
                <a:cs typeface="Times New Roman" pitchFamily="18" charset="0"/>
              </a:rPr>
              <a:t>Задачи:</a:t>
            </a:r>
            <a:endParaRPr lang="ru-RU" sz="27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воспитательные (воспитывать отношение к себе, людям, к предметам, объектам, явлениям живой и неживой природы)</a:t>
            </a:r>
          </a:p>
          <a:p>
            <a:pPr lvl="0"/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развивающие ( развивать интересы, психические процессы и качества личности ребенка)</a:t>
            </a:r>
          </a:p>
          <a:p>
            <a:pPr lvl="0"/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обучающие ( обучать ребенка умениям и навыкам умственной и практической деятельности)</a:t>
            </a:r>
          </a:p>
          <a:p>
            <a:pPr lvl="0"/>
            <a:r>
              <a:rPr lang="ru-RU" sz="2700" b="1" i="1" dirty="0" smtClean="0">
                <a:latin typeface="Times New Roman" pitchFamily="18" charset="0"/>
                <a:cs typeface="Times New Roman" pitchFamily="18" charset="0"/>
              </a:rPr>
              <a:t>речевые (они могут войти в развивающие)</a:t>
            </a:r>
            <a:endParaRPr lang="ru-RU" sz="27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700" b="1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700" b="1" i="1" dirty="0" smtClean="0">
                <a:latin typeface="Times New Roman" pitchFamily="18" charset="0"/>
                <a:cs typeface="Times New Roman" pitchFamily="18" charset="0"/>
              </a:rPr>
              <a:t>Материалы </a:t>
            </a:r>
            <a:r>
              <a:rPr lang="ru-RU" sz="2700" b="1" i="1" dirty="0" smtClean="0">
                <a:latin typeface="Times New Roman" pitchFamily="18" charset="0"/>
                <a:cs typeface="Times New Roman" pitchFamily="18" charset="0"/>
              </a:rPr>
              <a:t>и оборудование:</a:t>
            </a:r>
            <a:endParaRPr lang="ru-RU" sz="27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700" b="1" i="1" dirty="0" smtClean="0">
                <a:latin typeface="Times New Roman" pitchFamily="18" charset="0"/>
                <a:cs typeface="Times New Roman" pitchFamily="18" charset="0"/>
              </a:rPr>
              <a:t>Взаимосвязь с другими видами деятельности (ОД в режимных </a:t>
            </a:r>
            <a:r>
              <a:rPr lang="ru-RU" sz="2700" b="1" i="1" dirty="0" smtClean="0">
                <a:latin typeface="Times New Roman" pitchFamily="18" charset="0"/>
                <a:cs typeface="Times New Roman" pitchFamily="18" charset="0"/>
              </a:rPr>
              <a:t>моментах, самостоятельная </a:t>
            </a:r>
            <a:r>
              <a:rPr lang="ru-RU" sz="2700" b="1" i="1" dirty="0" smtClean="0">
                <a:latin typeface="Times New Roman" pitchFamily="18" charset="0"/>
                <a:cs typeface="Times New Roman" pitchFamily="18" charset="0"/>
              </a:rPr>
              <a:t>деятельность детей)</a:t>
            </a:r>
            <a:endParaRPr lang="ru-RU" sz="27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700" b="1" i="1" dirty="0" smtClean="0">
                <a:latin typeface="Times New Roman" pitchFamily="18" charset="0"/>
                <a:cs typeface="Times New Roman" pitchFamily="18" charset="0"/>
              </a:rPr>
              <a:t>До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образовательной деятельности:</a:t>
            </a:r>
          </a:p>
          <a:p>
            <a:pPr>
              <a:buNone/>
            </a:pPr>
            <a:r>
              <a:rPr lang="ru-RU" sz="2700" b="1" i="1" dirty="0" smtClean="0">
                <a:latin typeface="Times New Roman" pitchFamily="18" charset="0"/>
                <a:cs typeface="Times New Roman" pitchFamily="18" charset="0"/>
              </a:rPr>
              <a:t>После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образовательной деятельности:</a:t>
            </a:r>
          </a:p>
          <a:p>
            <a:pPr>
              <a:buNone/>
            </a:pPr>
            <a:r>
              <a:rPr lang="ru-RU" sz="2700" b="1" i="1" dirty="0" smtClean="0">
                <a:latin typeface="Times New Roman" pitchFamily="18" charset="0"/>
                <a:cs typeface="Times New Roman" pitchFamily="18" charset="0"/>
              </a:rPr>
              <a:t>Сотрудничество с семьями воспитанников:</a:t>
            </a:r>
            <a:endParaRPr lang="ru-RU" sz="27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700" b="1" i="1" dirty="0" smtClean="0">
                <a:latin typeface="Times New Roman" pitchFamily="18" charset="0"/>
                <a:cs typeface="Times New Roman" pitchFamily="18" charset="0"/>
              </a:rPr>
              <a:t>До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образовательной деятельности:</a:t>
            </a:r>
          </a:p>
          <a:p>
            <a:pPr>
              <a:buNone/>
            </a:pPr>
            <a:r>
              <a:rPr lang="ru-RU" sz="2700" b="1" i="1" dirty="0" smtClean="0">
                <a:latin typeface="Times New Roman" pitchFamily="18" charset="0"/>
                <a:cs typeface="Times New Roman" pitchFamily="18" charset="0"/>
              </a:rPr>
              <a:t>После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образовательной деятельности:</a:t>
            </a:r>
          </a:p>
          <a:p>
            <a:pPr>
              <a:buNone/>
            </a:pP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5"/>
          <p:cNvSpPr>
            <a:spLocks noGrp="1"/>
          </p:cNvSpPr>
          <p:nvPr>
            <p:ph sz="quarter" idx="1"/>
          </p:nvPr>
        </p:nvSpPr>
        <p:spPr>
          <a:xfrm>
            <a:off x="395536" y="260648"/>
            <a:ext cx="8424936" cy="6597352"/>
          </a:xfrm>
        </p:spPr>
        <p:txBody>
          <a:bodyPr numCol="2">
            <a:noAutofit/>
          </a:bodyPr>
          <a:lstStyle/>
          <a:p>
            <a:pPr>
              <a:buNone/>
            </a:pPr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Этап: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процесс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вовлечения детей в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деятельность      </a:t>
            </a:r>
          </a:p>
          <a:p>
            <a:pPr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Время: 1-3 мин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Назначение </a:t>
            </a:r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этапа: 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оздание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мотивации на предстоящую деятельность, вызвать познавательную инициативу детей и поддержать их исследовательскую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деятельность. ЗАЧЕМ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sz="16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4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Используемые методы и </a:t>
            </a:r>
            <a:r>
              <a:rPr lang="ru-RU" sz="14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приемы </a:t>
            </a:r>
          </a:p>
          <a:p>
            <a:pPr>
              <a:buFont typeface="Arial" pitchFamily="34" charset="0"/>
              <a:buChar char="•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Проблемная ситуация.</a:t>
            </a:r>
          </a:p>
          <a:p>
            <a:pPr>
              <a:buFont typeface="Arial" pitchFamily="34" charset="0"/>
              <a:buChar char="•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Вопросы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проблемного характера.</a:t>
            </a:r>
          </a:p>
          <a:p>
            <a:pPr>
              <a:buFont typeface="Arial" pitchFamily="34" charset="0"/>
              <a:buChar char="•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Удивление!</a:t>
            </a:r>
          </a:p>
          <a:p>
            <a:pPr>
              <a:buFont typeface="Arial" pitchFamily="34" charset="0"/>
              <a:buChar char="•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Создание игровой мотивации.</a:t>
            </a:r>
          </a:p>
          <a:p>
            <a:pPr>
              <a:buFont typeface="Arial" pitchFamily="34" charset="0"/>
              <a:buChar char="•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Сюрпризный момент.</a:t>
            </a:r>
          </a:p>
          <a:p>
            <a:pPr>
              <a:buFont typeface="Arial" pitchFamily="34" charset="0"/>
              <a:buChar char="•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«Яркое пятно»</a:t>
            </a:r>
          </a:p>
          <a:p>
            <a:pPr>
              <a:buFont typeface="Arial" pitchFamily="34" charset="0"/>
              <a:buChar char="•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«Черный ящик».</a:t>
            </a:r>
          </a:p>
          <a:p>
            <a:pPr>
              <a:buFont typeface="Arial" pitchFamily="34" charset="0"/>
              <a:buChar char="•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«Театрализация».</a:t>
            </a:r>
          </a:p>
          <a:p>
            <a:pPr>
              <a:buFont typeface="Arial" pitchFamily="34" charset="0"/>
              <a:buChar char="•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Использование произведений искусства, литературных произведений, пословиц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и загадок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400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endParaRPr lang="ru-RU" sz="14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endParaRPr lang="ru-RU" sz="14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endParaRPr lang="ru-RU" sz="14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endParaRPr lang="ru-RU" sz="14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endParaRPr lang="ru-RU" sz="14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endParaRPr lang="ru-RU" sz="14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4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4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Деятельность </a:t>
            </a:r>
            <a:r>
              <a:rPr lang="ru-RU" sz="14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педагога</a:t>
            </a:r>
            <a:endParaRPr lang="ru-RU" sz="1400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Внести предмет, чтобы большинство детей заинтересовалось</a:t>
            </a:r>
          </a:p>
          <a:p>
            <a:pPr lvl="0">
              <a:buFont typeface="Arial" pitchFamily="34" charset="0"/>
              <a:buChar char="•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Убрать предмет, оставив пустое место ( в группе не осталось кукол или машин или др.)</a:t>
            </a:r>
          </a:p>
          <a:p>
            <a:pPr lvl="0">
              <a:buFont typeface="Arial" pitchFamily="34" charset="0"/>
              <a:buChar char="•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Приходит в гости герой</a:t>
            </a:r>
          </a:p>
          <a:p>
            <a:pPr lvl="0">
              <a:buFont typeface="Arial" pitchFamily="34" charset="0"/>
              <a:buChar char="•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Эффект неожиданности( шум,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треск, музыка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на экране заставка новостей, стук..)</a:t>
            </a:r>
          </a:p>
          <a:p>
            <a:pPr lvl="0">
              <a:buFont typeface="Arial" pitchFamily="34" charset="0"/>
              <a:buChar char="•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Делать в присутствии детей что-то необычное с просьбой отойти и не мешать( смотреть с интересом в окно, играть с младшим воспитателем в шашки..)</a:t>
            </a:r>
          </a:p>
          <a:p>
            <a:pPr lvl="0">
              <a:buFont typeface="Arial" pitchFamily="34" charset="0"/>
              <a:buChar char="•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Интрига ( подождите, после зарядки скажу; не смотрите, после завтрака покажу; не трогайте, предмет очень хрупкий;</a:t>
            </a:r>
          </a:p>
          <a:p>
            <a:pPr lvl="0">
              <a:buFont typeface="Arial" pitchFamily="34" charset="0"/>
              <a:buChar char="•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Ответы детей не оценивать, принимать любые идеи, не предлагать что-то делать или не делать, а предлагать сделать выбор</a:t>
            </a:r>
          </a:p>
          <a:p>
            <a:pPr>
              <a:buFont typeface="Arial" pitchFamily="34" charset="0"/>
              <a:buChar char="•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Опираться на личный опыт, выбирая помощников или консультантов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5"/>
          <p:cNvSpPr>
            <a:spLocks noGrp="1"/>
          </p:cNvSpPr>
          <p:nvPr>
            <p:ph sz="quarter" idx="1"/>
          </p:nvPr>
        </p:nvSpPr>
        <p:spPr>
          <a:xfrm>
            <a:off x="395536" y="260648"/>
            <a:ext cx="8424936" cy="6597352"/>
          </a:xfrm>
        </p:spPr>
        <p:txBody>
          <a:bodyPr numCol="2">
            <a:noAutofit/>
          </a:bodyPr>
          <a:lstStyle/>
          <a:p>
            <a:pPr algn="ctr">
              <a:buNone/>
            </a:pPr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Этап: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smtClean="0"/>
              <a:t>процесс </a:t>
            </a:r>
            <a:r>
              <a:rPr lang="ru-RU" sz="1600" b="1" dirty="0" err="1" smtClean="0"/>
              <a:t>целеполагания</a:t>
            </a: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Время: 1-3 мин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5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Назначение </a:t>
            </a:r>
            <a:r>
              <a:rPr lang="ru-RU" sz="15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этапа: </a:t>
            </a:r>
          </a:p>
          <a:p>
            <a:pPr>
              <a:buFont typeface="Arial" pitchFamily="34" charset="0"/>
              <a:buChar char="•"/>
            </a:pPr>
            <a:r>
              <a:rPr lang="ru-RU" sz="15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smtClean="0"/>
              <a:t>Определение целей предстоящей деятельности детей.</a:t>
            </a:r>
          </a:p>
          <a:p>
            <a:pPr>
              <a:buFont typeface="Arial" pitchFamily="34" charset="0"/>
              <a:buChar char="•"/>
            </a:pPr>
            <a:r>
              <a:rPr lang="ru-RU" sz="1500" dirty="0" smtClean="0"/>
              <a:t>Формулирование проблемной ситуации и способа ее решения, что и является целью деятельности детей, отвечающей на </a:t>
            </a:r>
            <a:r>
              <a:rPr lang="ru-RU" sz="1500" dirty="0" err="1" smtClean="0"/>
              <a:t>вопрос,ЧТО</a:t>
            </a:r>
            <a:r>
              <a:rPr lang="ru-RU" sz="1500" dirty="0" smtClean="0"/>
              <a:t> будем делать?</a:t>
            </a:r>
          </a:p>
          <a:p>
            <a:pPr>
              <a:buFont typeface="Arial" pitchFamily="34" charset="0"/>
              <a:buChar char="•"/>
            </a:pPr>
            <a:r>
              <a:rPr lang="ru-RU" sz="1500" dirty="0" smtClean="0"/>
              <a:t>Причины затруднений, моделируемых педагогом в рамках образовательной ситуации:</a:t>
            </a:r>
          </a:p>
          <a:p>
            <a:pPr>
              <a:buNone/>
            </a:pPr>
            <a:r>
              <a:rPr lang="ru-RU" sz="1500" i="1" dirty="0" smtClean="0"/>
              <a:t>- ребенок не знаком с новым понятием (не знает как называется…);</a:t>
            </a:r>
            <a:endParaRPr lang="ru-RU" sz="1500" dirty="0" smtClean="0"/>
          </a:p>
          <a:p>
            <a:pPr>
              <a:buNone/>
            </a:pPr>
            <a:r>
              <a:rPr lang="ru-RU" sz="1500" i="1" dirty="0" smtClean="0"/>
              <a:t>- ребенок не знаком с новым способом действия ( не знает, как делать…)</a:t>
            </a:r>
            <a:endParaRPr lang="ru-RU" sz="15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5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Используемые методы и </a:t>
            </a:r>
            <a:r>
              <a:rPr lang="ru-RU" sz="15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приемы </a:t>
            </a:r>
          </a:p>
          <a:p>
            <a:pPr>
              <a:buFont typeface="Arial" pitchFamily="34" charset="0"/>
              <a:buChar char="•"/>
            </a:pPr>
            <a:r>
              <a:rPr lang="ru-RU" sz="1500" dirty="0" smtClean="0"/>
              <a:t>Вопросы, направленные на определение будущего результата детской </a:t>
            </a:r>
            <a:r>
              <a:rPr lang="ru-RU" sz="1500" dirty="0" smtClean="0"/>
              <a:t>деятельности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500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endParaRPr lang="ru-RU" sz="15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endParaRPr lang="ru-RU" sz="15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endParaRPr lang="ru-RU" sz="15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endParaRPr lang="ru-RU" sz="15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endParaRPr lang="ru-RU" sz="15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endParaRPr lang="ru-RU" sz="15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5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5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Деятельность </a:t>
            </a:r>
            <a:r>
              <a:rPr lang="ru-RU" sz="15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педагога</a:t>
            </a:r>
            <a:endParaRPr lang="ru-RU" sz="1500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500" dirty="0" smtClean="0"/>
              <a:t>Что </a:t>
            </a:r>
            <a:r>
              <a:rPr lang="ru-RU" sz="1500" dirty="0" smtClean="0"/>
              <a:t>нам нужно сделать?</a:t>
            </a:r>
          </a:p>
          <a:p>
            <a:r>
              <a:rPr lang="ru-RU" sz="1500" dirty="0" smtClean="0"/>
              <a:t>Можем </a:t>
            </a:r>
            <a:r>
              <a:rPr lang="ru-RU" sz="1500" dirty="0" smtClean="0"/>
              <a:t>ли мы помочь герою?</a:t>
            </a:r>
          </a:p>
          <a:p>
            <a:r>
              <a:rPr lang="ru-RU" sz="1500" dirty="0" smtClean="0"/>
              <a:t>Что </a:t>
            </a:r>
            <a:r>
              <a:rPr lang="ru-RU" sz="1500" dirty="0" smtClean="0"/>
              <a:t>нам надо узнать</a:t>
            </a:r>
            <a:r>
              <a:rPr lang="ru-RU" sz="1500" dirty="0" smtClean="0"/>
              <a:t>?</a:t>
            </a:r>
            <a:r>
              <a:rPr lang="ru-RU" sz="1500" dirty="0" smtClean="0"/>
              <a:t> </a:t>
            </a:r>
          </a:p>
          <a:p>
            <a:r>
              <a:rPr lang="ru-RU" sz="1500" dirty="0" smtClean="0"/>
              <a:t>Создание ситуации затруднения в индивидуальной деятельности.</a:t>
            </a:r>
          </a:p>
          <a:p>
            <a:r>
              <a:rPr lang="ru-RU" sz="1500" dirty="0" smtClean="0"/>
              <a:t>Фиксация затруднения и выявление его причины.</a:t>
            </a:r>
          </a:p>
          <a:p>
            <a:r>
              <a:rPr lang="ru-RU" sz="1500" dirty="0" smtClean="0"/>
              <a:t>Организация познавательной деятельности, в которой целенаправленно актуализируются мыслительные операции, а также знания и опыт детей, необходимые им для «открытия» нового знания.</a:t>
            </a:r>
          </a:p>
          <a:p>
            <a:r>
              <a:rPr lang="ru-RU" sz="1500" dirty="0" smtClean="0"/>
              <a:t>Актуализация знаний и умений: Что мы знаем</a:t>
            </a:r>
            <a:r>
              <a:rPr lang="ru-RU" sz="1500" dirty="0" smtClean="0"/>
              <a:t>? Что </a:t>
            </a:r>
            <a:r>
              <a:rPr lang="ru-RU" sz="1500" dirty="0" smtClean="0"/>
              <a:t>хотим узнать</a:t>
            </a:r>
            <a:r>
              <a:rPr lang="ru-RU" sz="1400" dirty="0" smtClean="0"/>
              <a:t>?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5"/>
          <p:cNvSpPr>
            <a:spLocks noGrp="1"/>
          </p:cNvSpPr>
          <p:nvPr>
            <p:ph sz="quarter" idx="1"/>
          </p:nvPr>
        </p:nvSpPr>
        <p:spPr>
          <a:xfrm>
            <a:off x="395536" y="260648"/>
            <a:ext cx="8424936" cy="6597352"/>
          </a:xfrm>
        </p:spPr>
        <p:txBody>
          <a:bodyPr numCol="2">
            <a:noAutofit/>
          </a:bodyPr>
          <a:lstStyle/>
          <a:p>
            <a:pPr algn="ctr">
              <a:buNone/>
            </a:pPr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Этап: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п</a:t>
            </a:r>
            <a:r>
              <a:rPr lang="ru-RU" sz="1600" b="1" dirty="0" smtClean="0"/>
              <a:t>роцесс </a:t>
            </a:r>
            <a:r>
              <a:rPr lang="ru-RU" sz="1600" b="1" dirty="0" smtClean="0"/>
              <a:t>планирования</a:t>
            </a: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Время: 3-5 мин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5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Назначение </a:t>
            </a:r>
            <a:r>
              <a:rPr lang="ru-RU" sz="15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этапа: </a:t>
            </a:r>
            <a:r>
              <a:rPr lang="ru-RU" sz="1600" dirty="0" smtClean="0"/>
              <a:t>выбор </a:t>
            </a:r>
            <a:r>
              <a:rPr lang="ru-RU" sz="1600" dirty="0" smtClean="0"/>
              <a:t>способа, средств, последовательности и путей для достижения поставленной цели. </a:t>
            </a:r>
            <a:r>
              <a:rPr lang="ru-RU" sz="1600" dirty="0" smtClean="0"/>
              <a:t>КАК</a:t>
            </a:r>
            <a:r>
              <a:rPr lang="ru-RU" sz="1600" dirty="0" smtClean="0"/>
              <a:t>?</a:t>
            </a:r>
            <a:endParaRPr lang="ru-RU" sz="15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600" dirty="0" smtClean="0"/>
          </a:p>
          <a:p>
            <a:pPr>
              <a:buNone/>
            </a:pPr>
            <a:r>
              <a:rPr lang="ru-RU" sz="15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Используемые </a:t>
            </a:r>
            <a:r>
              <a:rPr lang="ru-RU" sz="15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методы и </a:t>
            </a:r>
            <a:r>
              <a:rPr lang="ru-RU" sz="15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приемы 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/>
              <a:t>Составление плана предстоящих действий ( с возможной фиксацией плана в знаках), построение маршрута, этапов его </a:t>
            </a:r>
            <a:r>
              <a:rPr lang="ru-RU" sz="1600" dirty="0" smtClean="0"/>
              <a:t>прохождения</a:t>
            </a:r>
            <a:endParaRPr lang="ru-RU" sz="15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1600" dirty="0" smtClean="0"/>
              <a:t>Выдвижение гипотез                             </a:t>
            </a:r>
            <a:r>
              <a:rPr lang="ru-RU" sz="1600" dirty="0" smtClean="0"/>
              <a:t>            </a:t>
            </a:r>
            <a:r>
              <a:rPr lang="ru-RU" sz="1600" dirty="0" smtClean="0"/>
              <a:t>( предположений) при организации </a:t>
            </a:r>
            <a:r>
              <a:rPr lang="ru-RU" sz="1600" dirty="0" smtClean="0"/>
              <a:t>эксперимента</a:t>
            </a:r>
            <a:endParaRPr lang="ru-RU" sz="15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5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5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5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5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5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5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5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5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5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5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5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5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5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5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5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Деятельность </a:t>
            </a:r>
            <a:r>
              <a:rPr lang="ru-RU" sz="15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педагога</a:t>
            </a:r>
            <a:endParaRPr lang="ru-RU" sz="1500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1600" dirty="0" smtClean="0"/>
              <a:t>КАК мы можем помочь это сделать?</a:t>
            </a:r>
          </a:p>
          <a:p>
            <a:pPr lvl="0"/>
            <a:r>
              <a:rPr lang="ru-RU" sz="1600" dirty="0" smtClean="0"/>
              <a:t>Как мы будем помогать?</a:t>
            </a:r>
          </a:p>
          <a:p>
            <a:pPr lvl="0"/>
            <a:r>
              <a:rPr lang="ru-RU" sz="1600" dirty="0" smtClean="0"/>
              <a:t>Как мы будем узнавать?</a:t>
            </a:r>
          </a:p>
          <a:p>
            <a:pPr lvl="0"/>
            <a:r>
              <a:rPr lang="ru-RU" sz="1600" dirty="0" smtClean="0"/>
              <a:t>Что нам для этого понадобится?(материалы, инструменты)</a:t>
            </a:r>
          </a:p>
          <a:p>
            <a:pPr lvl="0"/>
            <a:r>
              <a:rPr lang="ru-RU" sz="1600" dirty="0" smtClean="0"/>
              <a:t>Каким способом мы будем делать?</a:t>
            </a:r>
          </a:p>
          <a:p>
            <a:r>
              <a:rPr lang="ru-RU" sz="1600" dirty="0" smtClean="0"/>
              <a:t>В какой последовательности?( что сделаем сначала, что потом?)</a:t>
            </a:r>
            <a:r>
              <a:rPr lang="ru-RU" sz="1400" dirty="0" smtClean="0"/>
              <a:t>?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5"/>
          <p:cNvSpPr>
            <a:spLocks noGrp="1"/>
          </p:cNvSpPr>
          <p:nvPr>
            <p:ph sz="quarter" idx="1"/>
          </p:nvPr>
        </p:nvSpPr>
        <p:spPr>
          <a:xfrm>
            <a:off x="395536" y="260648"/>
            <a:ext cx="8424936" cy="6597352"/>
          </a:xfrm>
        </p:spPr>
        <p:txBody>
          <a:bodyPr numCol="2">
            <a:noAutofit/>
          </a:bodyPr>
          <a:lstStyle/>
          <a:p>
            <a:pPr algn="ctr">
              <a:buNone/>
            </a:pPr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Этап: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smtClean="0"/>
              <a:t>процесс </a:t>
            </a:r>
            <a:r>
              <a:rPr lang="ru-RU" sz="1600" b="1" dirty="0" smtClean="0"/>
              <a:t>осуществления действий</a:t>
            </a: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Время: 15 мин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5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5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Назначение этапа: </a:t>
            </a:r>
            <a:r>
              <a:rPr lang="ru-RU" sz="1600" dirty="0" smtClean="0"/>
              <a:t>Конкретные действия субъектов образовательного процесса по достижению поставленной цели деятельности по составленному </a:t>
            </a:r>
            <a:r>
              <a:rPr lang="ru-RU" sz="1600" dirty="0" smtClean="0"/>
              <a:t>плану</a:t>
            </a:r>
            <a:endParaRPr lang="ru-RU" sz="15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600" dirty="0" smtClean="0"/>
          </a:p>
          <a:p>
            <a:pPr>
              <a:buNone/>
            </a:pPr>
            <a:r>
              <a:rPr lang="ru-RU" sz="15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Используемые </a:t>
            </a:r>
            <a:r>
              <a:rPr lang="ru-RU" sz="15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методы и </a:t>
            </a:r>
            <a:r>
              <a:rPr lang="ru-RU" sz="15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приемы 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/>
              <a:t>Активность воспитанников</a:t>
            </a:r>
            <a:endParaRPr lang="ru-RU" sz="15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5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5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5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5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5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5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5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5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5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5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5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5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5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5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Деятельность </a:t>
            </a:r>
            <a:r>
              <a:rPr lang="ru-RU" sz="15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педагога</a:t>
            </a:r>
            <a:endParaRPr lang="ru-RU" sz="1500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1600" dirty="0" smtClean="0"/>
              <a:t>В процессе деятельности воспитатель всегда спрашивает детей: «Зачем, почему ты это делаешь?», чтобы ребенок осмысливал каждый шаг. Если ребенок делает что-то не так, дать ему возможность самому понять что именно, можно на помощь отправить более смышленого ребенка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5"/>
          <p:cNvSpPr>
            <a:spLocks noGrp="1"/>
          </p:cNvSpPr>
          <p:nvPr>
            <p:ph sz="quarter" idx="1"/>
          </p:nvPr>
        </p:nvSpPr>
        <p:spPr>
          <a:xfrm>
            <a:off x="395536" y="260648"/>
            <a:ext cx="8424936" cy="6597352"/>
          </a:xfrm>
        </p:spPr>
        <p:txBody>
          <a:bodyPr numCol="2">
            <a:noAutofit/>
          </a:bodyPr>
          <a:lstStyle/>
          <a:p>
            <a:pPr algn="ctr">
              <a:buNone/>
            </a:pPr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Этап: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smtClean="0"/>
              <a:t>процесс </a:t>
            </a:r>
            <a:r>
              <a:rPr lang="ru-RU" sz="1600" b="1" dirty="0" smtClean="0"/>
              <a:t>рефлексии</a:t>
            </a: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ru-RU" sz="16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Время: 1-3 мин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5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Назначение </a:t>
            </a:r>
            <a:r>
              <a:rPr lang="ru-RU" sz="15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этапа: 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/>
              <a:t>Осмысление </a:t>
            </a:r>
            <a:r>
              <a:rPr lang="ru-RU" sz="1600" dirty="0" smtClean="0"/>
              <a:t>результатов деятельности по отношению к цели.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/>
              <a:t>Получение конкретного результата, подведение итогов образовательной деятельности, форма презентации достижений детей.</a:t>
            </a:r>
          </a:p>
          <a:p>
            <a:pPr>
              <a:buFont typeface="Arial" pitchFamily="34" charset="0"/>
              <a:buChar char="•"/>
            </a:pPr>
            <a:r>
              <a:rPr lang="ru-RU" sz="1600" dirty="0" smtClean="0"/>
              <a:t>Анализ деятельности детей (педагогом) и самоанализ детьми своей работы</a:t>
            </a:r>
            <a:endParaRPr lang="ru-RU" sz="15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600" dirty="0" smtClean="0"/>
          </a:p>
          <a:p>
            <a:pPr>
              <a:buNone/>
            </a:pPr>
            <a:r>
              <a:rPr lang="ru-RU" sz="15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Используемые </a:t>
            </a:r>
            <a:r>
              <a:rPr lang="ru-RU" sz="15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методы и </a:t>
            </a:r>
            <a:r>
              <a:rPr lang="ru-RU" sz="15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приемы </a:t>
            </a:r>
          </a:p>
          <a:p>
            <a:pPr>
              <a:buNone/>
            </a:pPr>
            <a:r>
              <a:rPr lang="ru-RU" sz="1600" dirty="0" smtClean="0"/>
              <a:t>Рефлексивный момент                     </a:t>
            </a:r>
            <a:r>
              <a:rPr lang="ru-RU" sz="1600" dirty="0" smtClean="0"/>
              <a:t>                       </a:t>
            </a:r>
            <a:r>
              <a:rPr lang="ru-RU" sz="1600" dirty="0" smtClean="0"/>
              <a:t>( педагог побуждает ребенка к выражению своего отношения к ситуации, к своей деятельности)</a:t>
            </a:r>
            <a:endParaRPr lang="ru-RU" sz="15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5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5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5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5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5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500" b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5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Деятельность </a:t>
            </a:r>
            <a:r>
              <a:rPr lang="ru-RU" sz="15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педагога</a:t>
            </a:r>
            <a:endParaRPr lang="ru-RU" sz="1500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smtClean="0"/>
              <a:t>Фиксирование детьми достижение «детской « цели. Проговаривание воспитателем или детьми условий, которые позволили добиться этой цели.</a:t>
            </a:r>
          </a:p>
          <a:p>
            <a:r>
              <a:rPr lang="ru-RU" sz="1600" dirty="0" smtClean="0"/>
              <a:t>- Что делали, чтобы достичь цели?</a:t>
            </a:r>
          </a:p>
          <a:p>
            <a:r>
              <a:rPr lang="ru-RU" sz="1600" dirty="0" smtClean="0"/>
              <a:t>-Где были?</a:t>
            </a:r>
          </a:p>
          <a:p>
            <a:r>
              <a:rPr lang="ru-RU" sz="1600" dirty="0" smtClean="0"/>
              <a:t>-Чем </a:t>
            </a:r>
            <a:r>
              <a:rPr lang="ru-RU" sz="1600" dirty="0" err="1" smtClean="0"/>
              <a:t>занимались?Что</a:t>
            </a:r>
            <a:r>
              <a:rPr lang="ru-RU" sz="1600" dirty="0" smtClean="0"/>
              <a:t> мы сделали?</a:t>
            </a:r>
          </a:p>
          <a:p>
            <a:r>
              <a:rPr lang="ru-RU" sz="1600" dirty="0" smtClean="0"/>
              <a:t>-Кому помогли?</a:t>
            </a:r>
          </a:p>
          <a:p>
            <a:r>
              <a:rPr lang="ru-RU" sz="1600" dirty="0" smtClean="0"/>
              <a:t>-Как это удалось? Как нам удалось помочь герою?</a:t>
            </a:r>
          </a:p>
          <a:p>
            <a:r>
              <a:rPr lang="ru-RU" sz="1600" dirty="0" smtClean="0"/>
              <a:t>-Как мы об этом узнали?</a:t>
            </a:r>
          </a:p>
          <a:p>
            <a:r>
              <a:rPr lang="ru-RU" sz="1600" dirty="0" smtClean="0"/>
              <a:t>-Где мы можем это использовать?</a:t>
            </a:r>
          </a:p>
          <a:p>
            <a:r>
              <a:rPr lang="ru-RU" sz="1600" dirty="0" smtClean="0"/>
              <a:t>-Что вам понравилось больше всего?</a:t>
            </a:r>
          </a:p>
          <a:p>
            <a:r>
              <a:rPr lang="ru-RU" sz="1600" dirty="0" smtClean="0"/>
              <a:t>-Что порадовало?</a:t>
            </a:r>
          </a:p>
          <a:p>
            <a:r>
              <a:rPr lang="ru-RU" sz="1600" dirty="0" smtClean="0"/>
              <a:t>-Что огорчило?</a:t>
            </a:r>
          </a:p>
          <a:p>
            <a:r>
              <a:rPr lang="ru-RU" sz="1600" dirty="0" smtClean="0"/>
              <a:t>-Что удивило?</a:t>
            </a:r>
          </a:p>
          <a:p>
            <a:r>
              <a:rPr lang="ru-RU" sz="1600" dirty="0" smtClean="0"/>
              <a:t>-Что было трудным?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9" end="2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145</TotalTime>
  <Words>665</Words>
  <Application>Microsoft Office PowerPoint</Application>
  <PresentationFormat>Экран (4:3)</PresentationFormat>
  <Paragraphs>156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Справедливость</vt:lpstr>
      <vt:lpstr>Структура конспекта ООД на основе системно-деятельностного подхода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Структура конспекта ООД на основе системно-деятельностного подхода</dc:title>
  <dc:creator>Админ</dc:creator>
  <cp:lastModifiedBy>Админ</cp:lastModifiedBy>
  <cp:revision>16</cp:revision>
  <dcterms:created xsi:type="dcterms:W3CDTF">2021-02-02T11:21:04Z</dcterms:created>
  <dcterms:modified xsi:type="dcterms:W3CDTF">2021-02-02T13:57:12Z</dcterms:modified>
</cp:coreProperties>
</file>