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5" r:id="rId3"/>
    <p:sldId id="266" r:id="rId4"/>
    <p:sldId id="257" r:id="rId5"/>
    <p:sldId id="258" r:id="rId6"/>
    <p:sldId id="267" r:id="rId7"/>
    <p:sldId id="269" r:id="rId8"/>
    <p:sldId id="270" r:id="rId9"/>
    <p:sldId id="268" r:id="rId10"/>
    <p:sldId id="271" r:id="rId11"/>
    <p:sldId id="272" r:id="rId12"/>
    <p:sldId id="274"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4E105645-3FD5-4CD7-A577-745B4AEAC5B6}"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105645-3FD5-4CD7-A577-745B4AEAC5B6}"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E105645-3FD5-4CD7-A577-745B4AEAC5B6}"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105645-3FD5-4CD7-A577-745B4AEAC5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BEAE2FF-0306-4B3B-9045-4D6ADF24859F}"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105645-3FD5-4CD7-A577-745B4AEAC5B6}"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BEAE2FF-0306-4B3B-9045-4D6ADF24859F}" type="datetimeFigureOut">
              <a:rPr lang="ru-RU" smtClean="0"/>
              <a:pPr/>
              <a:t>28.11.2019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105645-3FD5-4CD7-A577-745B4AEAC5B6}"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t>Муниципальное бюджетное дошкольное образовательное учреждение детский сад №5</a:t>
            </a:r>
            <a:endParaRPr lang="ru-RU" sz="2400" b="1" dirty="0"/>
          </a:p>
        </p:txBody>
      </p:sp>
      <p:sp>
        <p:nvSpPr>
          <p:cNvPr id="3" name="Объект 2"/>
          <p:cNvSpPr>
            <a:spLocks noGrp="1"/>
          </p:cNvSpPr>
          <p:nvPr>
            <p:ph idx="1"/>
          </p:nvPr>
        </p:nvSpPr>
        <p:spPr/>
        <p:txBody>
          <a:bodyPr>
            <a:normAutofit/>
          </a:bodyPr>
          <a:lstStyle/>
          <a:p>
            <a:pPr marL="82296" indent="0" algn="ctr">
              <a:buNone/>
            </a:pPr>
            <a:r>
              <a:rPr lang="ru-RU" sz="2400" b="1" dirty="0" smtClean="0"/>
              <a:t>Мультимедийная презентация по ознакомлению старших дошкольников с народными играми Казахстана</a:t>
            </a:r>
            <a:endParaRPr lang="ru-RU" sz="2400" b="1" dirty="0"/>
          </a:p>
        </p:txBody>
      </p:sp>
      <p:sp>
        <p:nvSpPr>
          <p:cNvPr id="6" name="Прямоугольник 5"/>
          <p:cNvSpPr/>
          <p:nvPr/>
        </p:nvSpPr>
        <p:spPr>
          <a:xfrm>
            <a:off x="1456115" y="2967335"/>
            <a:ext cx="6231770" cy="2585323"/>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ИГРАЕМ ВМЕСТЕ С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АЛТЫНБЕКОМ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ВАНЕЙ</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9" name="Группа 8"/>
          <p:cNvGrpSpPr/>
          <p:nvPr/>
        </p:nvGrpSpPr>
        <p:grpSpPr>
          <a:xfrm>
            <a:off x="7120084" y="3910323"/>
            <a:ext cx="2023916" cy="2615021"/>
            <a:chOff x="3527389" y="2177245"/>
            <a:chExt cx="3746947" cy="4391230"/>
          </a:xfrm>
        </p:grpSpPr>
        <p:grpSp>
          <p:nvGrpSpPr>
            <p:cNvPr id="10" name="Группа 9"/>
            <p:cNvGrpSpPr/>
            <p:nvPr/>
          </p:nvGrpSpPr>
          <p:grpSpPr>
            <a:xfrm flipH="1">
              <a:off x="4875805" y="2198561"/>
              <a:ext cx="2398531" cy="4369914"/>
              <a:chOff x="6300192" y="1888395"/>
              <a:chExt cx="2708523" cy="4939744"/>
            </a:xfrm>
          </p:grpSpPr>
          <p:pic>
            <p:nvPicPr>
              <p:cNvPr id="12" name="Рисунок 11" descr="https://i.pinimg.com/736x/08/7f/91/087f91513eb72b088997a117840c47ba--d.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13" name="Прямоугольник 12"/>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1" name="Объект 3" descr="http://referatdb.ru/pars_docs/refs/65/64692/64692_html_54ebc133.png"/>
            <p:cNvPicPr>
              <a:picLocks/>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9190"/>
            <a:stretch/>
          </p:blipFill>
          <p:spPr bwMode="auto">
            <a:xfrm>
              <a:off x="3527389" y="2177245"/>
              <a:ext cx="1668235" cy="4033245"/>
            </a:xfrm>
            <a:prstGeom prst="rect">
              <a:avLst/>
            </a:prstGeom>
            <a:noFill/>
            <a:ln>
              <a:noFill/>
            </a:ln>
          </p:spPr>
        </p:pic>
      </p:grpSp>
      <p:sp>
        <p:nvSpPr>
          <p:cNvPr id="14" name="Прямоугольник 13"/>
          <p:cNvSpPr/>
          <p:nvPr/>
        </p:nvSpPr>
        <p:spPr>
          <a:xfrm>
            <a:off x="611560" y="5733256"/>
            <a:ext cx="59766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Подготовила: воспитатель Киреева Е.В</a:t>
            </a:r>
            <a:r>
              <a:rPr lang="ru-RU" dirty="0" smtClean="0"/>
              <a:t>.</a:t>
            </a:r>
            <a:endParaRPr lang="ru-RU" dirty="0"/>
          </a:p>
        </p:txBody>
      </p:sp>
    </p:spTree>
    <p:extLst>
      <p:ext uri="{BB962C8B-B14F-4D97-AF65-F5344CB8AC3E}">
        <p14:creationId xmlns:p14="http://schemas.microsoft.com/office/powerpoint/2010/main" xmlns="" val="268048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ds05.infourok.ru/uploads/ex/0739/0002b2d0-f38bea53/640/img3.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050" t="9986" r="9677" b="9765"/>
          <a:stretch/>
        </p:blipFill>
        <p:spPr bwMode="auto">
          <a:xfrm>
            <a:off x="5508104" y="4077072"/>
            <a:ext cx="3487988" cy="24666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51520" y="260648"/>
            <a:ext cx="5112568" cy="4678204"/>
          </a:xfrm>
          <a:prstGeom prst="rect">
            <a:avLst/>
          </a:prstGeom>
        </p:spPr>
        <p:txBody>
          <a:bodyPr wrap="square">
            <a:spAutoFit/>
          </a:bodyPr>
          <a:lstStyle/>
          <a:p>
            <a:r>
              <a:rPr lang="ru-RU" sz="2800" b="1" i="1" dirty="0" smtClean="0">
                <a:solidFill>
                  <a:srgbClr val="C00000"/>
                </a:solidFill>
              </a:rPr>
              <a:t>Бирюльки</a:t>
            </a:r>
            <a:r>
              <a:rPr lang="ru-RU" dirty="0" smtClean="0"/>
              <a:t> </a:t>
            </a:r>
          </a:p>
          <a:p>
            <a:r>
              <a:rPr lang="ru-RU" dirty="0" smtClean="0"/>
              <a:t>Это </a:t>
            </a:r>
            <a:r>
              <a:rPr lang="ru-RU" dirty="0"/>
              <a:t>игра известна издревле, однако, ее правила знают сейчас очень немногие. Смысл заключается в том, что берется от 60 до 100 палочек длиной 10 см. Их кладут в мешок, а затем высыпают на ровную поверхность. Палочки, высыпаясь, ложатся беспорядочно и задача игры заключается в том, что каждый по очереди убирает по одной бирюльке, стараясь не потревожить те, которые находятся рядом. Побеждает тот, у кого, после разбора всей кучи, насчитывается больше всего собранных «трофеев». Чтобы сделать игру еще интереснее, можно палочки сделать в виде лопатки, копья или ложки. За такие бирюльки начисляется большее количество очков. </a:t>
            </a:r>
          </a:p>
        </p:txBody>
      </p:sp>
      <p:pic>
        <p:nvPicPr>
          <p:cNvPr id="9222" name="Picture 6" descr="https://images.inlearno.ru/events_preview/abb0596e7f771f03fb6770d7b2b1c0f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408" t="14711"/>
          <a:stretch/>
        </p:blipFill>
        <p:spPr bwMode="auto">
          <a:xfrm>
            <a:off x="5508104" y="764704"/>
            <a:ext cx="3387725" cy="27348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Рисунок 4" descr="Омпы (детская игра) Омпы - вертикальное положение асыка. В эту игру могут иг..."/>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p:spPr>
      </p:pic>
      <p:pic>
        <p:nvPicPr>
          <p:cNvPr id="6" name="Объект 3" descr="http://referatdb.ru/pars_docs/refs/65/64692/64692_html_54ebc133.pn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6" y="4797152"/>
            <a:ext cx="864096" cy="1474992"/>
          </a:xfrm>
          <a:prstGeom prst="rect">
            <a:avLst/>
          </a:prstGeom>
          <a:noFill/>
          <a:ln>
            <a:noFill/>
          </a:ln>
        </p:spPr>
      </p:pic>
    </p:spTree>
    <p:extLst>
      <p:ext uri="{BB962C8B-B14F-4D97-AF65-F5344CB8AC3E}">
        <p14:creationId xmlns:p14="http://schemas.microsoft.com/office/powerpoint/2010/main" xmlns="" val="19298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0"/>
                                        <p:tgtEl>
                                          <p:spTgt spid="5"/>
                                        </p:tgtEl>
                                      </p:cBhvr>
                                    </p:animEffec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61479" y="303291"/>
            <a:ext cx="8621042" cy="5963385"/>
            <a:chOff x="251520" y="188640"/>
            <a:chExt cx="8621042" cy="5963385"/>
          </a:xfrm>
        </p:grpSpPr>
        <p:sp>
          <p:nvSpPr>
            <p:cNvPr id="2" name="Прямоугольник 1"/>
            <p:cNvSpPr/>
            <p:nvPr/>
          </p:nvSpPr>
          <p:spPr>
            <a:xfrm>
              <a:off x="251520" y="188640"/>
              <a:ext cx="4896544" cy="3847207"/>
            </a:xfrm>
            <a:prstGeom prst="rect">
              <a:avLst/>
            </a:prstGeom>
          </p:spPr>
          <p:txBody>
            <a:bodyPr wrap="square">
              <a:spAutoFit/>
            </a:bodyPr>
            <a:lstStyle/>
            <a:p>
              <a:r>
                <a:rPr lang="ru-RU" sz="2800" b="1" i="1" dirty="0">
                  <a:solidFill>
                    <a:srgbClr val="C00000"/>
                  </a:solidFill>
                </a:rPr>
                <a:t>Горячее место </a:t>
              </a:r>
              <a:endParaRPr lang="ru-RU" sz="2800" b="1" i="1" dirty="0" smtClean="0">
                <a:solidFill>
                  <a:srgbClr val="C00000"/>
                </a:solidFill>
              </a:endParaRPr>
            </a:p>
            <a:p>
              <a:r>
                <a:rPr lang="ru-RU" dirty="0" smtClean="0"/>
                <a:t>Эта </a:t>
              </a:r>
              <a:r>
                <a:rPr lang="ru-RU" dirty="0"/>
                <a:t>забава прекрасно подходит для тех, кто любит играть в догонялки. Ее смысл заключается в том, что в центре площадки обозначается место, которое будет называться горячим. «Вода» должен стараться поймать участников, стремящихся попасть в это место. Тот, кого ловят, помогает «воде». Если игроку удается достигнуть «горячего места», он может там отдыхать сколько пожелает, однако, выйдя за его пределы, вновь должен будет убегать от «воды». Игра длится до тех пора, пока не поймают всех игроков </a:t>
              </a:r>
            </a:p>
          </p:txBody>
        </p:sp>
        <p:pic>
          <p:nvPicPr>
            <p:cNvPr id="10244" name="Picture 4" descr="https://www.culture.ru/storage/images/a67ebc299b77c40a21bdfba0dcbbcf10/207523905bc11d68d0b396914781a22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284984"/>
              <a:ext cx="4300562" cy="286704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pic>
        <p:nvPicPr>
          <p:cNvPr id="10" name="Рисунок 9" descr="Такия тастамак (тюбитейка-невидимка) В игре принимают участие несколько дете..."/>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41" y="12398"/>
            <a:ext cx="9143999" cy="6858000"/>
          </a:xfrm>
          <a:prstGeom prst="rect">
            <a:avLst/>
          </a:prstGeom>
          <a:noFill/>
          <a:ln>
            <a:noFill/>
          </a:ln>
        </p:spPr>
      </p:pic>
      <p:pic>
        <p:nvPicPr>
          <p:cNvPr id="6" name="Объект 3" descr="http://referatdb.ru/pars_docs/refs/65/64692/64692_html_54ebc133.png"/>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4833155"/>
            <a:ext cx="864096" cy="1474992"/>
          </a:xfrm>
          <a:prstGeom prst="rect">
            <a:avLst/>
          </a:prstGeom>
          <a:noFill/>
          <a:ln>
            <a:noFill/>
          </a:ln>
        </p:spPr>
      </p:pic>
    </p:spTree>
    <p:extLst>
      <p:ext uri="{BB962C8B-B14F-4D97-AF65-F5344CB8AC3E}">
        <p14:creationId xmlns:p14="http://schemas.microsoft.com/office/powerpoint/2010/main" xmlns="" val="62778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750798" y="2876927"/>
            <a:ext cx="3746947" cy="4391230"/>
            <a:chOff x="3527389" y="2177245"/>
            <a:chExt cx="3746947" cy="4391230"/>
          </a:xfrm>
        </p:grpSpPr>
        <p:grpSp>
          <p:nvGrpSpPr>
            <p:cNvPr id="2" name="Группа 1"/>
            <p:cNvGrpSpPr/>
            <p:nvPr/>
          </p:nvGrpSpPr>
          <p:grpSpPr>
            <a:xfrm flipH="1">
              <a:off x="4875805" y="2198561"/>
              <a:ext cx="2398531" cy="4369914"/>
              <a:chOff x="6300192" y="1888395"/>
              <a:chExt cx="2708523" cy="4939744"/>
            </a:xfrm>
          </p:grpSpPr>
          <p:pic>
            <p:nvPicPr>
              <p:cNvPr id="3" name="Рисунок 2" descr="https://i.pinimg.com/736x/08/7f/91/087f91513eb72b088997a117840c47ba--d.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4" name="Прямоугольник 3"/>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5" name="Объект 3" descr="http://referatdb.ru/pars_docs/refs/65/64692/64692_html_54ebc133.png"/>
            <p:cNvPicPr>
              <a:picLocks/>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9190"/>
            <a:stretch/>
          </p:blipFill>
          <p:spPr bwMode="auto">
            <a:xfrm>
              <a:off x="3527389" y="2177245"/>
              <a:ext cx="1668235" cy="4033245"/>
            </a:xfrm>
            <a:prstGeom prst="rect">
              <a:avLst/>
            </a:prstGeom>
            <a:noFill/>
            <a:ln>
              <a:noFill/>
            </a:ln>
          </p:spPr>
        </p:pic>
      </p:grpSp>
      <p:sp>
        <p:nvSpPr>
          <p:cNvPr id="7" name="Двойная волна 6"/>
          <p:cNvSpPr/>
          <p:nvPr/>
        </p:nvSpPr>
        <p:spPr>
          <a:xfrm>
            <a:off x="395536" y="548680"/>
            <a:ext cx="8064896" cy="1778496"/>
          </a:xfrm>
          <a:prstGeom prst="doubleWave">
            <a:avLst>
              <a:gd name="adj1" fmla="val 6250"/>
              <a:gd name="adj2" fmla="val -17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r>
              <a:rPr lang="ru-RU" sz="3200" dirty="0" smtClean="0"/>
              <a:t>До свидания ,друзья!</a:t>
            </a:r>
          </a:p>
          <a:p>
            <a:pPr algn="ctr"/>
            <a:r>
              <a:rPr lang="ru-RU" sz="3200" dirty="0"/>
              <a:t>-</a:t>
            </a:r>
            <a:r>
              <a:rPr lang="ru-RU" sz="3200" dirty="0" err="1" smtClean="0"/>
              <a:t>Сау</a:t>
            </a:r>
            <a:r>
              <a:rPr lang="ru-RU" sz="3200" dirty="0" smtClean="0"/>
              <a:t> </a:t>
            </a:r>
            <a:r>
              <a:rPr lang="ru-RU" sz="3200" dirty="0" err="1" smtClean="0"/>
              <a:t>булыгыз</a:t>
            </a:r>
            <a:r>
              <a:rPr lang="ru-RU" sz="3200" dirty="0" smtClean="0"/>
              <a:t>!</a:t>
            </a:r>
          </a:p>
          <a:p>
            <a:pPr algn="ctr"/>
            <a:endParaRPr lang="ru-RU" dirty="0"/>
          </a:p>
        </p:txBody>
      </p:sp>
    </p:spTree>
    <p:extLst>
      <p:ext uri="{BB962C8B-B14F-4D97-AF65-F5344CB8AC3E}">
        <p14:creationId xmlns:p14="http://schemas.microsoft.com/office/powerpoint/2010/main" xmlns="" val="2142228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используемые ресурсы:</a:t>
            </a:r>
            <a:endParaRPr lang="ru-RU" dirty="0"/>
          </a:p>
        </p:txBody>
      </p:sp>
      <p:sp>
        <p:nvSpPr>
          <p:cNvPr id="3" name="Объект 2"/>
          <p:cNvSpPr>
            <a:spLocks noGrp="1"/>
          </p:cNvSpPr>
          <p:nvPr>
            <p:ph idx="1"/>
          </p:nvPr>
        </p:nvSpPr>
        <p:spPr/>
        <p:txBody>
          <a:bodyPr/>
          <a:lstStyle/>
          <a:p>
            <a:r>
              <a:rPr lang="ru-RU" dirty="0" err="1" smtClean="0"/>
              <a:t>И.А.Качанова</a:t>
            </a:r>
            <a:r>
              <a:rPr lang="ru-RU" dirty="0" smtClean="0"/>
              <a:t> «Традиционные игры в детском саду», М,:2018</a:t>
            </a:r>
          </a:p>
          <a:p>
            <a:r>
              <a:rPr lang="ru-RU" dirty="0" err="1" smtClean="0"/>
              <a:t>В.К.Голубева</a:t>
            </a:r>
            <a:r>
              <a:rPr lang="ru-RU" dirty="0"/>
              <a:t> </a:t>
            </a:r>
            <a:r>
              <a:rPr lang="ru-RU" dirty="0" smtClean="0"/>
              <a:t>«Как играли наши предки»//Воспитатель ДОУ,2017,№4</a:t>
            </a:r>
          </a:p>
          <a:p>
            <a:r>
              <a:rPr lang="ru-RU" dirty="0" smtClean="0"/>
              <a:t>Материалы из свободных источников интернета, все права принадлежат авторам</a:t>
            </a:r>
            <a:endParaRPr lang="ru-RU" dirty="0"/>
          </a:p>
        </p:txBody>
      </p:sp>
    </p:spTree>
    <p:extLst>
      <p:ext uri="{BB962C8B-B14F-4D97-AF65-F5344CB8AC3E}">
        <p14:creationId xmlns:p14="http://schemas.microsoft.com/office/powerpoint/2010/main" xmlns="" val="12350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Пояснительная записка</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Народная игра-неотъемлемая часть жизни ребёнка в современном обществе, дающая возможность усвоить общечеловеческие ценности. В самом названии игр «народные» заложен их основной смысл, а именно, передача того самого ценного, что есть в культуре каждого народа,- культурных традиций.</a:t>
            </a:r>
          </a:p>
          <a:p>
            <a:r>
              <a:rPr lang="ru-RU" dirty="0" smtClean="0"/>
              <a:t>Материал построен по принципу сравнения народных игр России и Казахстана</a:t>
            </a:r>
            <a:endParaRPr lang="ru-RU" dirty="0"/>
          </a:p>
        </p:txBody>
      </p:sp>
    </p:spTree>
    <p:extLst>
      <p:ext uri="{BB962C8B-B14F-4D97-AF65-F5344CB8AC3E}">
        <p14:creationId xmlns:p14="http://schemas.microsoft.com/office/powerpoint/2010/main" xmlns="" val="306951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Программные образовательные задачи:</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Расширять представления детей о культуре и  традиционных играх родного края;</a:t>
            </a:r>
            <a:r>
              <a:rPr lang="ru-RU" dirty="0"/>
              <a:t> </a:t>
            </a:r>
            <a:endParaRPr lang="ru-RU" dirty="0" smtClean="0"/>
          </a:p>
          <a:p>
            <a:r>
              <a:rPr lang="ru-RU" dirty="0" smtClean="0"/>
              <a:t>Формировать представления о том, что Россия –огромная, многонациональная страна;</a:t>
            </a:r>
          </a:p>
          <a:p>
            <a:r>
              <a:rPr lang="ru-RU" dirty="0" smtClean="0"/>
              <a:t>Воспитывать уважение к людям разных национальностей и </a:t>
            </a:r>
            <a:r>
              <a:rPr lang="ru-RU" dirty="0"/>
              <a:t>их </a:t>
            </a:r>
            <a:r>
              <a:rPr lang="ru-RU" dirty="0" smtClean="0"/>
              <a:t>обычаям;</a:t>
            </a:r>
          </a:p>
          <a:p>
            <a:r>
              <a:rPr lang="ru-RU" dirty="0" smtClean="0"/>
              <a:t>Познакомить детей с  народными играми Казахстана;</a:t>
            </a:r>
            <a:endParaRPr lang="ru-RU" dirty="0"/>
          </a:p>
          <a:p>
            <a:endParaRPr lang="ru-RU" dirty="0"/>
          </a:p>
          <a:p>
            <a:endParaRPr lang="ru-RU" dirty="0"/>
          </a:p>
        </p:txBody>
      </p:sp>
    </p:spTree>
    <p:extLst>
      <p:ext uri="{BB962C8B-B14F-4D97-AF65-F5344CB8AC3E}">
        <p14:creationId xmlns:p14="http://schemas.microsoft.com/office/powerpoint/2010/main" xmlns="" val="2357001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r>
            <a:b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b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ДАВАЙТЕ</a:t>
            </a:r>
            <a: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r>
            <a:b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br>
            <a:r>
              <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ПОЗНАКОМИМСЯ!</a:t>
            </a:r>
            <a: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000" dirty="0">
              <a:solidFill>
                <a:srgbClr val="FF0000"/>
              </a:solidFill>
            </a:endParaRPr>
          </a:p>
        </p:txBody>
      </p:sp>
      <p:pic>
        <p:nvPicPr>
          <p:cNvPr id="4" name="Объект 3" descr="http://referatdb.ru/pars_docs/refs/65/64692/64692_html_54ebc133.png"/>
          <p:cNvPicPr>
            <a:picLocks noGrp="1"/>
          </p:cNvPicPr>
          <p:nvPr>
            <p:ph idx="1"/>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14652" y="1917949"/>
            <a:ext cx="1837068" cy="4525963"/>
          </a:xfrm>
          <a:prstGeom prst="rect">
            <a:avLst/>
          </a:prstGeom>
          <a:noFill/>
          <a:ln>
            <a:noFill/>
          </a:ln>
        </p:spPr>
      </p:pic>
      <p:grpSp>
        <p:nvGrpSpPr>
          <p:cNvPr id="16" name="Группа 15"/>
          <p:cNvGrpSpPr/>
          <p:nvPr/>
        </p:nvGrpSpPr>
        <p:grpSpPr>
          <a:xfrm>
            <a:off x="6435477" y="1918256"/>
            <a:ext cx="2708523" cy="4939744"/>
            <a:chOff x="6300192" y="1888395"/>
            <a:chExt cx="2708523" cy="4939744"/>
          </a:xfrm>
        </p:grpSpPr>
        <p:pic>
          <p:nvPicPr>
            <p:cNvPr id="5" name="Рисунок 4" descr="https://i.pinimg.com/736x/08/7f/91/087f91513eb72b088997a117840c47ba--d.jpg"/>
            <p:cNvPicPr/>
            <p:nvPr/>
          </p:nvPicPr>
          <p:blipFill rotWithShape="1">
            <a:blip r:embed="rId3" cstate="print">
              <a:clrChange>
                <a:clrFrom>
                  <a:srgbClr val="289A9B"/>
                </a:clrFrom>
                <a:clrTo>
                  <a:srgbClr val="289A9B">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6" name="Прямоугольник 5"/>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7" name="Рисунок 6" descr="https://fiu-cis.org/files/resource/kazakhstan/kazakh_24x1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1970810"/>
            <a:ext cx="2394149" cy="1280358"/>
          </a:xfrm>
          <a:prstGeom prst="rect">
            <a:avLst/>
          </a:prstGeom>
          <a:noFill/>
          <a:ln>
            <a:solidFill>
              <a:srgbClr val="002060"/>
            </a:solidFill>
          </a:ln>
        </p:spPr>
      </p:pic>
      <p:pic>
        <p:nvPicPr>
          <p:cNvPr id="1026" name="Picture 2" descr="https://pbs.twimg.com/media/ECj4wxdXUAAxxuK.png:lar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8" y="1988840"/>
            <a:ext cx="2362373" cy="1244033"/>
          </a:xfrm>
          <a:prstGeom prst="rect">
            <a:avLst/>
          </a:prstGeom>
          <a:noFill/>
          <a:ln>
            <a:solidFill>
              <a:srgbClr val="002060"/>
            </a:solidFill>
          </a:ln>
          <a:extLst>
            <a:ext uri="{909E8E84-426E-40DD-AFC4-6F175D3DCCD1}">
              <a14:hiddenFill xmlns:a14="http://schemas.microsoft.com/office/drawing/2010/main" xmlns="">
                <a:solidFill>
                  <a:srgbClr val="FFFFFF"/>
                </a:solidFill>
              </a14:hiddenFill>
            </a:ext>
          </a:extLst>
        </p:spPr>
      </p:pic>
      <p:sp>
        <p:nvSpPr>
          <p:cNvPr id="13" name="Прямоугольник 12"/>
          <p:cNvSpPr/>
          <p:nvPr/>
        </p:nvSpPr>
        <p:spPr>
          <a:xfrm>
            <a:off x="2051720" y="5805264"/>
            <a:ext cx="5256584" cy="7200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МЫ РАЗНЫЕ ,</a:t>
            </a: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 У НАС МНОГО ОБЩЕГО!</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Прямоугольная выноска 13"/>
          <p:cNvSpPr/>
          <p:nvPr/>
        </p:nvSpPr>
        <p:spPr>
          <a:xfrm rot="5400000">
            <a:off x="2240681" y="3456062"/>
            <a:ext cx="2232250" cy="2178125"/>
          </a:xfrm>
          <a:prstGeom prst="wedge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t>-</a:t>
            </a:r>
            <a:r>
              <a:rPr lang="ru-RU" dirty="0" err="1" smtClean="0"/>
              <a:t>Салимет</a:t>
            </a:r>
            <a:r>
              <a:rPr lang="ru-RU" dirty="0" smtClean="0"/>
              <a:t>!</a:t>
            </a:r>
          </a:p>
          <a:p>
            <a:pPr algn="ctr"/>
            <a:r>
              <a:rPr lang="ru-RU" dirty="0" smtClean="0"/>
              <a:t> Меня зовут </a:t>
            </a:r>
            <a:r>
              <a:rPr lang="ru-RU" dirty="0" err="1" smtClean="0"/>
              <a:t>Алтынбек</a:t>
            </a:r>
            <a:r>
              <a:rPr lang="ru-RU" dirty="0" smtClean="0"/>
              <a:t>!</a:t>
            </a:r>
          </a:p>
          <a:p>
            <a:pPr algn="ctr"/>
            <a:r>
              <a:rPr lang="ru-RU" dirty="0" smtClean="0"/>
              <a:t>Я живу в </a:t>
            </a:r>
            <a:r>
              <a:rPr lang="ru-RU" dirty="0" err="1" smtClean="0"/>
              <a:t>Казахстане,а</a:t>
            </a:r>
            <a:r>
              <a:rPr lang="ru-RU" dirty="0" smtClean="0"/>
              <a:t> мой друг живет в России</a:t>
            </a:r>
            <a:endParaRPr lang="ru-RU" dirty="0"/>
          </a:p>
        </p:txBody>
      </p:sp>
      <p:sp>
        <p:nvSpPr>
          <p:cNvPr id="17" name="Прямоугольная выноска 16"/>
          <p:cNvSpPr/>
          <p:nvPr/>
        </p:nvSpPr>
        <p:spPr>
          <a:xfrm rot="16200000" flipH="1">
            <a:off x="4616946" y="3456063"/>
            <a:ext cx="2232250" cy="2178125"/>
          </a:xfrm>
          <a:prstGeom prst="wedge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dirty="0" smtClean="0"/>
              <a:t>-Привет!</a:t>
            </a:r>
          </a:p>
          <a:p>
            <a:pPr algn="ctr"/>
            <a:r>
              <a:rPr lang="ru-RU" dirty="0" smtClean="0"/>
              <a:t>А меня зовут Ваня!</a:t>
            </a:r>
          </a:p>
          <a:p>
            <a:pPr algn="ctr"/>
            <a:r>
              <a:rPr lang="ru-RU" dirty="0" smtClean="0"/>
              <a:t>Я живу в России и часто встречаюсь со своим другом из Казахстана </a:t>
            </a:r>
            <a:r>
              <a:rPr lang="ru-RU" dirty="0" err="1" smtClean="0"/>
              <a:t>Алтынбеком</a:t>
            </a:r>
            <a:r>
              <a:rPr lang="ru-RU" dirty="0" smtClean="0"/>
              <a:t> </a:t>
            </a:r>
            <a:endParaRPr lang="ru-RU" dirty="0"/>
          </a:p>
        </p:txBody>
      </p:sp>
    </p:spTree>
    <p:extLst>
      <p:ext uri="{BB962C8B-B14F-4D97-AF65-F5344CB8AC3E}">
        <p14:creationId xmlns:p14="http://schemas.microsoft.com/office/powerpoint/2010/main" xmlns="" val="2905439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войная волна 5"/>
          <p:cNvSpPr/>
          <p:nvPr/>
        </p:nvSpPr>
        <p:spPr>
          <a:xfrm>
            <a:off x="395536" y="548680"/>
            <a:ext cx="8064896" cy="1778496"/>
          </a:xfrm>
          <a:prstGeom prst="doubleWave">
            <a:avLst>
              <a:gd name="adj1" fmla="val 6250"/>
              <a:gd name="adj2" fmla="val -17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r>
              <a:rPr lang="ru-RU" sz="2400" dirty="0" smtClean="0"/>
              <a:t>Когда мы встречаемся-      Мы играем</a:t>
            </a:r>
          </a:p>
          <a:p>
            <a:pPr algn="ctr"/>
            <a:r>
              <a:rPr lang="ru-RU" sz="2400" dirty="0" smtClean="0"/>
              <a:t>-Хотите поиграть с нами?</a:t>
            </a:r>
          </a:p>
          <a:p>
            <a:pPr algn="ctr"/>
            <a:endParaRPr lang="ru-RU" dirty="0"/>
          </a:p>
        </p:txBody>
      </p:sp>
      <p:pic>
        <p:nvPicPr>
          <p:cNvPr id="7" name="Объект 3" descr="http://referatdb.ru/pars_docs/refs/65/64692/64692_html_54ebc133.pn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311508"/>
            <a:ext cx="1837068" cy="4186970"/>
          </a:xfrm>
          <a:prstGeom prst="rect">
            <a:avLst/>
          </a:prstGeom>
          <a:noFill/>
          <a:ln>
            <a:noFill/>
          </a:ln>
        </p:spPr>
      </p:pic>
      <p:grpSp>
        <p:nvGrpSpPr>
          <p:cNvPr id="8" name="Группа 7"/>
          <p:cNvGrpSpPr/>
          <p:nvPr/>
        </p:nvGrpSpPr>
        <p:grpSpPr>
          <a:xfrm flipH="1">
            <a:off x="6463156" y="2470430"/>
            <a:ext cx="2398531" cy="4369914"/>
            <a:chOff x="6300192" y="1888395"/>
            <a:chExt cx="2708523" cy="4939744"/>
          </a:xfrm>
        </p:grpSpPr>
        <p:pic>
          <p:nvPicPr>
            <p:cNvPr id="9" name="Рисунок 8" descr="https://i.pinimg.com/736x/08/7f/91/087f91513eb72b088997a117840c47ba--d.jpg"/>
            <p:cNvPicPr/>
            <p:nvPr/>
          </p:nvPicPr>
          <p:blipFill rotWithShape="1">
            <a:blip r:embed="rId3" cstate="print">
              <a:clrChange>
                <a:clrFrom>
                  <a:srgbClr val="289A9B"/>
                </a:clrFrom>
                <a:clrTo>
                  <a:srgbClr val="289A9B">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10" name="Прямоугольник 9"/>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p:cNvSpPr/>
          <p:nvPr/>
        </p:nvSpPr>
        <p:spPr>
          <a:xfrm>
            <a:off x="2915816" y="2816828"/>
            <a:ext cx="3333392" cy="34204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Сначала Ваня расскажет в какие игры играли на Руси, а потом </a:t>
            </a:r>
            <a:r>
              <a:rPr lang="ru-RU" sz="2000" b="1" dirty="0" err="1" smtClean="0">
                <a:solidFill>
                  <a:schemeClr val="tx1"/>
                </a:solidFill>
              </a:rPr>
              <a:t>Алтынбек</a:t>
            </a:r>
            <a:r>
              <a:rPr lang="ru-RU" sz="2000" b="1" dirty="0" smtClean="0">
                <a:solidFill>
                  <a:schemeClr val="tx1"/>
                </a:solidFill>
              </a:rPr>
              <a:t> познакомит нас с  казахскими народными играми</a:t>
            </a:r>
            <a:endParaRPr lang="ru-RU" sz="2000" b="1" dirty="0">
              <a:solidFill>
                <a:schemeClr val="tx1"/>
              </a:solidFill>
            </a:endParaRPr>
          </a:p>
          <a:p>
            <a:pPr algn="ctr"/>
            <a:endParaRPr lang="ru-RU" sz="2000" b="1" dirty="0" smtClean="0">
              <a:solidFill>
                <a:schemeClr val="tx1"/>
              </a:solidFill>
            </a:endParaRPr>
          </a:p>
          <a:p>
            <a:pPr algn="ctr"/>
            <a:r>
              <a:rPr lang="ru-RU" sz="2000" b="1" dirty="0" smtClean="0">
                <a:solidFill>
                  <a:schemeClr val="tx1"/>
                </a:solidFill>
              </a:rPr>
              <a:t>( настройка анимации « по щелчку»)</a:t>
            </a:r>
            <a:endParaRPr lang="ru-RU" sz="2000" b="1" dirty="0">
              <a:solidFill>
                <a:schemeClr val="tx1"/>
              </a:solidFill>
            </a:endParaRPr>
          </a:p>
        </p:txBody>
      </p:sp>
    </p:spTree>
    <p:extLst>
      <p:ext uri="{BB962C8B-B14F-4D97-AF65-F5344CB8AC3E}">
        <p14:creationId xmlns:p14="http://schemas.microsoft.com/office/powerpoint/2010/main" xmlns="" val="387589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Для игры нужно 2 и более игроков. Первый игрок скатывает свое яйцо с горки. Задача каждого игрока – постараться скатить свое яйцо как можно дальше. «Катание яиц» (Каталочки) Вернуться"/>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959" r="4239" b="7368"/>
          <a:stretch/>
        </p:blipFill>
        <p:spPr bwMode="auto">
          <a:xfrm>
            <a:off x="637308" y="188640"/>
            <a:ext cx="8132619" cy="63367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Группа 4"/>
          <p:cNvGrpSpPr/>
          <p:nvPr/>
        </p:nvGrpSpPr>
        <p:grpSpPr>
          <a:xfrm flipH="1">
            <a:off x="1224695" y="4234548"/>
            <a:ext cx="1199266" cy="2157696"/>
            <a:chOff x="6300192" y="1888395"/>
            <a:chExt cx="2708523" cy="4939744"/>
          </a:xfrm>
        </p:grpSpPr>
        <p:pic>
          <p:nvPicPr>
            <p:cNvPr id="6" name="Рисунок 5" descr="https://i.pinimg.com/736x/08/7f/91/087f91513eb72b088997a117840c47ba--d.jpg"/>
            <p:cNvPicPr/>
            <p:nvPr/>
          </p:nvPicPr>
          <p:blipFill rotWithShape="1">
            <a:blip r:embed="rId3" cstate="print">
              <a:clrChange>
                <a:clrFrom>
                  <a:srgbClr val="289A9B"/>
                </a:clrFrom>
                <a:clrTo>
                  <a:srgbClr val="289A9B">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7" name="Прямоугольник 6"/>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 name="Рисунок 2" descr="https://fs00.infourok.ru/images/doc/264/269716/img9.jpg"/>
          <p:cNvPicPr/>
          <p:nvPr/>
        </p:nvPicPr>
        <p:blipFill rotWithShape="1">
          <a:blip r:embed="rId4" cstate="print">
            <a:extLst>
              <a:ext uri="{28A0092B-C50C-407E-A947-70E740481C1C}">
                <a14:useLocalDpi xmlns:a14="http://schemas.microsoft.com/office/drawing/2010/main" xmlns="" val="0"/>
              </a:ext>
            </a:extLst>
          </a:blip>
          <a:srcRect l="2121" t="2751" r="2423"/>
          <a:stretch/>
        </p:blipFill>
        <p:spPr bwMode="auto">
          <a:xfrm>
            <a:off x="0" y="0"/>
            <a:ext cx="9144000" cy="6858000"/>
          </a:xfrm>
          <a:prstGeom prst="rect">
            <a:avLst/>
          </a:prstGeom>
          <a:noFill/>
          <a:ln>
            <a:noFill/>
          </a:ln>
        </p:spPr>
      </p:pic>
      <p:pic>
        <p:nvPicPr>
          <p:cNvPr id="4" name="Объект 3" descr="http://referatdb.ru/pars_docs/refs/65/64692/64692_html_54ebc133.pn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5085184"/>
            <a:ext cx="864096" cy="1474992"/>
          </a:xfrm>
          <a:prstGeom prst="rect">
            <a:avLst/>
          </a:prstGeom>
          <a:noFill/>
          <a:ln>
            <a:noFill/>
          </a:ln>
        </p:spPr>
      </p:pic>
    </p:spTree>
    <p:extLst>
      <p:ext uri="{BB962C8B-B14F-4D97-AF65-F5344CB8AC3E}">
        <p14:creationId xmlns:p14="http://schemas.microsoft.com/office/powerpoint/2010/main" xmlns="" val="39837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 calcmode="lin" valueType="num">
                                      <p:cBhvr>
                                        <p:cTn id="9" dur="2250" fill="hold"/>
                                        <p:tgtEl>
                                          <p:spTgt spid="3"/>
                                        </p:tgtEl>
                                        <p:attrNameLst>
                                          <p:attrName>style.rotation</p:attrName>
                                        </p:attrNameLst>
                                      </p:cBhvr>
                                      <p:tavLst>
                                        <p:tav tm="0">
                                          <p:val>
                                            <p:fltVal val="90"/>
                                          </p:val>
                                        </p:tav>
                                        <p:tav tm="100000">
                                          <p:val>
                                            <p:fltVal val="0"/>
                                          </p:val>
                                        </p:tav>
                                      </p:tavLst>
                                    </p:anim>
                                    <p:animEffect transition="in" filter="fade">
                                      <p:cBhvr>
                                        <p:cTn id="10" dur="2250"/>
                                        <p:tgtEl>
                                          <p:spTgt spid="3"/>
                                        </p:tgtEl>
                                      </p:cBhvr>
                                    </p:animEffect>
                                  </p:childTnLst>
                                </p:cTn>
                              </p:par>
                            </p:childTnLst>
                          </p:cTn>
                        </p:par>
                        <p:par>
                          <p:cTn id="11" fill="hold">
                            <p:stCondLst>
                              <p:cond delay="225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amlib.ru/img/c/chiba_u_k/kolyada/hello_html_2d628cd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4025478"/>
            <a:ext cx="4571254" cy="261214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2" name="Группа 1"/>
          <p:cNvGrpSpPr/>
          <p:nvPr/>
        </p:nvGrpSpPr>
        <p:grpSpPr>
          <a:xfrm>
            <a:off x="1043608" y="116632"/>
            <a:ext cx="7776864" cy="6335262"/>
            <a:chOff x="1043608" y="116632"/>
            <a:chExt cx="7776864" cy="6335262"/>
          </a:xfrm>
        </p:grpSpPr>
        <p:pic>
          <p:nvPicPr>
            <p:cNvPr id="6146" name="Picture 2" descr="«Кошки-мышки» Все игроки делятся на две команды «кошки» и «мышки». «Кошки» образуют круг, «мышки» становятся за кругом. «Кошки» поют песенку: Ах как мыши надоели Развелось их просто страсть Всё погрызли, всё поели Всюду лезут - вот напасть. Погодите…"/>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658" b="27620"/>
            <a:stretch/>
          </p:blipFill>
          <p:spPr bwMode="auto">
            <a:xfrm>
              <a:off x="1043608" y="116632"/>
              <a:ext cx="7776864" cy="38916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Группа 6"/>
            <p:cNvGrpSpPr/>
            <p:nvPr/>
          </p:nvGrpSpPr>
          <p:grpSpPr>
            <a:xfrm flipH="1">
              <a:off x="1056702" y="4888664"/>
              <a:ext cx="1246402" cy="1563230"/>
              <a:chOff x="6300192" y="1888395"/>
              <a:chExt cx="2708523" cy="4939744"/>
            </a:xfrm>
          </p:grpSpPr>
          <p:pic>
            <p:nvPicPr>
              <p:cNvPr id="8" name="Рисунок 7" descr="https://i.pinimg.com/736x/08/7f/91/087f91513eb72b088997a117840c47ba--d.jpg"/>
              <p:cNvPicPr/>
              <p:nvPr/>
            </p:nvPicPr>
            <p:blipFill rotWithShape="1">
              <a:blip r:embed="rId4" cstate="print">
                <a:clrChange>
                  <a:clrFrom>
                    <a:srgbClr val="289A9B"/>
                  </a:clrFrom>
                  <a:clrTo>
                    <a:srgbClr val="289A9B">
                      <a:alpha val="0"/>
                    </a:srgbClr>
                  </a:clrTo>
                </a:clrChange>
                <a:extLst>
                  <a:ext uri="{28A0092B-C50C-407E-A947-70E740481C1C}">
                    <a14:useLocalDpi xmlns:a14="http://schemas.microsoft.com/office/drawing/2010/main" xmlns="" val="0"/>
                  </a:ext>
                </a:extLst>
              </a:blip>
              <a:srcRect t="3205" r="61699"/>
              <a:stretch/>
            </p:blipFill>
            <p:spPr bwMode="auto">
              <a:xfrm>
                <a:off x="6300192" y="1950028"/>
                <a:ext cx="2708523" cy="4878111"/>
              </a:xfrm>
              <a:prstGeom prst="rect">
                <a:avLst/>
              </a:prstGeom>
              <a:noFill/>
              <a:ln>
                <a:noFill/>
              </a:ln>
              <a:extLst>
                <a:ext uri="{53640926-AAD7-44D8-BBD7-CCE9431645EC}">
                  <a14:shadowObscured xmlns:a14="http://schemas.microsoft.com/office/drawing/2010/main" xmlns=""/>
                </a:ext>
              </a:extLst>
            </p:spPr>
          </p:pic>
          <p:sp>
            <p:nvSpPr>
              <p:cNvPr id="9" name="Прямоугольник 8"/>
              <p:cNvSpPr/>
              <p:nvPr/>
            </p:nvSpPr>
            <p:spPr>
              <a:xfrm>
                <a:off x="8585684" y="1888395"/>
                <a:ext cx="423031" cy="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pic>
        <p:nvPicPr>
          <p:cNvPr id="5" name="Рисунок 4" descr="Туилген орамал (завязанный платок) Возьмите любой платок и завяжите его узло..."/>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0"/>
            <a:ext cx="9143999" cy="6858000"/>
          </a:xfrm>
          <a:prstGeom prst="rect">
            <a:avLst/>
          </a:prstGeom>
          <a:noFill/>
          <a:ln>
            <a:noFill/>
          </a:ln>
        </p:spPr>
      </p:pic>
      <p:pic>
        <p:nvPicPr>
          <p:cNvPr id="6" name="Объект 3" descr="http://referatdb.ru/pars_docs/refs/65/64692/64692_html_54ebc133.png"/>
          <p:cNvPicPr>
            <a:picLock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4597" y="4869160"/>
            <a:ext cx="864096" cy="1474992"/>
          </a:xfrm>
          <a:prstGeom prst="rect">
            <a:avLst/>
          </a:prstGeom>
          <a:noFill/>
          <a:ln>
            <a:noFill/>
          </a:ln>
        </p:spPr>
      </p:pic>
    </p:spTree>
    <p:extLst>
      <p:ext uri="{BB962C8B-B14F-4D97-AF65-F5344CB8AC3E}">
        <p14:creationId xmlns:p14="http://schemas.microsoft.com/office/powerpoint/2010/main" xmlns="" val="36243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97">
                                          <p:stCondLst>
                                            <p:cond delay="0"/>
                                          </p:stCondLst>
                                        </p:cTn>
                                        <p:tgtEl>
                                          <p:spTgt spid="5"/>
                                        </p:tgtEl>
                                      </p:cBhvr>
                                    </p:animEffect>
                                    <p:anim calcmode="lin" valueType="num">
                                      <p:cBhvr>
                                        <p:cTn id="8" dur="250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5"/>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5"/>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5"/>
                                        </p:tgtEl>
                                        <p:attrNameLst>
                                          <p:attrName>ppt_y</p:attrName>
                                        </p:attrNameLst>
                                      </p:cBhvr>
                                      <p:tavLst>
                                        <p:tav tm="0" fmla="#ppt_y-sin(pi*$)/81">
                                          <p:val>
                                            <p:fltVal val="0"/>
                                          </p:val>
                                        </p:tav>
                                        <p:tav tm="100000">
                                          <p:val>
                                            <p:fltVal val="1"/>
                                          </p:val>
                                        </p:tav>
                                      </p:tavLst>
                                    </p:anim>
                                    <p:animScale>
                                      <p:cBhvr>
                                        <p:cTn id="13" dur="36">
                                          <p:stCondLst>
                                            <p:cond delay="894"/>
                                          </p:stCondLst>
                                        </p:cTn>
                                        <p:tgtEl>
                                          <p:spTgt spid="5"/>
                                        </p:tgtEl>
                                      </p:cBhvr>
                                      <p:to x="100000" y="60000"/>
                                    </p:animScale>
                                    <p:animScale>
                                      <p:cBhvr>
                                        <p:cTn id="14" dur="228" decel="50000">
                                          <p:stCondLst>
                                            <p:cond delay="930"/>
                                          </p:stCondLst>
                                        </p:cTn>
                                        <p:tgtEl>
                                          <p:spTgt spid="5"/>
                                        </p:tgtEl>
                                      </p:cBhvr>
                                      <p:to x="100000" y="100000"/>
                                    </p:animScale>
                                    <p:animScale>
                                      <p:cBhvr>
                                        <p:cTn id="15" dur="36">
                                          <p:stCondLst>
                                            <p:cond delay="1804"/>
                                          </p:stCondLst>
                                        </p:cTn>
                                        <p:tgtEl>
                                          <p:spTgt spid="5"/>
                                        </p:tgtEl>
                                      </p:cBhvr>
                                      <p:to x="100000" y="80000"/>
                                    </p:animScale>
                                    <p:animScale>
                                      <p:cBhvr>
                                        <p:cTn id="16" dur="228" decel="50000">
                                          <p:stCondLst>
                                            <p:cond delay="1840"/>
                                          </p:stCondLst>
                                        </p:cTn>
                                        <p:tgtEl>
                                          <p:spTgt spid="5"/>
                                        </p:tgtEl>
                                      </p:cBhvr>
                                      <p:to x="100000" y="100000"/>
                                    </p:animScale>
                                    <p:animScale>
                                      <p:cBhvr>
                                        <p:cTn id="17" dur="36">
                                          <p:stCondLst>
                                            <p:cond delay="2258"/>
                                          </p:stCondLst>
                                        </p:cTn>
                                        <p:tgtEl>
                                          <p:spTgt spid="5"/>
                                        </p:tgtEl>
                                      </p:cBhvr>
                                      <p:to x="100000" y="90000"/>
                                    </p:animScale>
                                    <p:animScale>
                                      <p:cBhvr>
                                        <p:cTn id="18" dur="228" decel="50000">
                                          <p:stCondLst>
                                            <p:cond delay="2293"/>
                                          </p:stCondLst>
                                        </p:cTn>
                                        <p:tgtEl>
                                          <p:spTgt spid="5"/>
                                        </p:tgtEl>
                                      </p:cBhvr>
                                      <p:to x="100000" y="100000"/>
                                    </p:animScale>
                                    <p:animScale>
                                      <p:cBhvr>
                                        <p:cTn id="19" dur="36">
                                          <p:stCondLst>
                                            <p:cond delay="2486"/>
                                          </p:stCondLst>
                                        </p:cTn>
                                        <p:tgtEl>
                                          <p:spTgt spid="5"/>
                                        </p:tgtEl>
                                      </p:cBhvr>
                                      <p:to x="100000" y="95000"/>
                                    </p:animScale>
                                    <p:animScale>
                                      <p:cBhvr>
                                        <p:cTn id="20" dur="228" decel="50000">
                                          <p:stCondLst>
                                            <p:cond delay="2522"/>
                                          </p:stCondLst>
                                        </p:cTn>
                                        <p:tgtEl>
                                          <p:spTgt spid="5"/>
                                        </p:tgtEl>
                                      </p:cBhvr>
                                      <p:to x="100000" y="100000"/>
                                    </p:animScale>
                                  </p:childTnLst>
                                </p:cTn>
                              </p:par>
                            </p:childTnLst>
                          </p:cTn>
                        </p:par>
                        <p:par>
                          <p:cTn id="21" fill="hold">
                            <p:stCondLst>
                              <p:cond delay="275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Все игроки образуют круг. Выбирается один водящий, который становится в центр круга. Водящий берет веревочку и начинает вращать ее. Задача всех игроков перепрыгнуть через веревочку и не быть пойманными. Те кто попался на удочку, выбывают из игры и в…"/>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350" b="38727"/>
          <a:stretch/>
        </p:blipFill>
        <p:spPr bwMode="auto">
          <a:xfrm>
            <a:off x="539552" y="19405"/>
            <a:ext cx="8393139"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s://ds04.infourok.ru/uploads/ex/041f/000163ae-b15d663f/hello_html_624b99e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7" y="4055154"/>
            <a:ext cx="5224787" cy="27248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Рисунок 3" descr="«Октау тартыс» (перетяни-ка) Эта игра выявит, кто из вас сильнее. Для этой и..."/>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p:spPr>
      </p:pic>
      <p:pic>
        <p:nvPicPr>
          <p:cNvPr id="5" name="Объект 3" descr="http://referatdb.ru/pars_docs/refs/65/64692/64692_html_54ebc133.pn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12360" y="3942597"/>
            <a:ext cx="864096" cy="1474992"/>
          </a:xfrm>
          <a:prstGeom prst="rect">
            <a:avLst/>
          </a:prstGeom>
          <a:noFill/>
          <a:ln>
            <a:noFill/>
          </a:ln>
        </p:spPr>
      </p:pic>
    </p:spTree>
    <p:extLst>
      <p:ext uri="{BB962C8B-B14F-4D97-AF65-F5344CB8AC3E}">
        <p14:creationId xmlns:p14="http://schemas.microsoft.com/office/powerpoint/2010/main" xmlns="" val="30661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0" fill="hold"/>
                                        <p:tgtEl>
                                          <p:spTgt spid="4"/>
                                        </p:tgtEl>
                                        <p:attrNameLst>
                                          <p:attrName>ppt_x</p:attrName>
                                        </p:attrNameLst>
                                      </p:cBhvr>
                                      <p:tavLst>
                                        <p:tav tm="0">
                                          <p:val>
                                            <p:strVal val="#ppt_x"/>
                                          </p:val>
                                        </p:tav>
                                        <p:tav tm="100000">
                                          <p:val>
                                            <p:strVal val="#ppt_x"/>
                                          </p:val>
                                        </p:tav>
                                      </p:tavLst>
                                    </p:anim>
                                    <p:anim calcmode="lin" valueType="num">
                                      <p:cBhvr additive="base">
                                        <p:cTn id="8" dur="2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5040560" cy="1846659"/>
          </a:xfrm>
          <a:prstGeom prst="rect">
            <a:avLst/>
          </a:prstGeom>
        </p:spPr>
        <p:txBody>
          <a:bodyPr wrap="square">
            <a:spAutoFit/>
          </a:bodyPr>
          <a:lstStyle/>
          <a:p>
            <a:r>
              <a:rPr lang="ru-RU" sz="2400" b="1" i="1" dirty="0">
                <a:solidFill>
                  <a:srgbClr val="C00000"/>
                </a:solidFill>
              </a:rPr>
              <a:t>Коняшки</a:t>
            </a:r>
            <a:r>
              <a:rPr lang="ru-RU" i="1" dirty="0"/>
              <a:t> </a:t>
            </a:r>
          </a:p>
          <a:p>
            <a:r>
              <a:rPr lang="ru-RU" dirty="0" smtClean="0"/>
              <a:t>Каждое </a:t>
            </a:r>
            <a:r>
              <a:rPr lang="ru-RU" dirty="0"/>
              <a:t>«войско</a:t>
            </a:r>
            <a:r>
              <a:rPr lang="ru-RU" dirty="0" smtClean="0"/>
              <a:t>» </a:t>
            </a:r>
            <a:r>
              <a:rPr lang="ru-RU" dirty="0"/>
              <a:t>состоит из «всадников» и «коней». </a:t>
            </a:r>
            <a:r>
              <a:rPr lang="ru-RU" dirty="0" smtClean="0"/>
              <a:t/>
            </a:r>
            <a:br>
              <a:rPr lang="ru-RU" dirty="0" smtClean="0"/>
            </a:br>
            <a:r>
              <a:rPr lang="ru-RU" dirty="0" smtClean="0"/>
              <a:t>Задача </a:t>
            </a:r>
            <a:r>
              <a:rPr lang="ru-RU" dirty="0"/>
              <a:t>игроков проста – вывести из равновесия другую пару. Выигрываем пара дольше всех устоявшая на ногах. </a:t>
            </a:r>
          </a:p>
        </p:txBody>
      </p:sp>
      <p:pic>
        <p:nvPicPr>
          <p:cNvPr id="5124" name="Picture 4" descr="https://s00.yaplakal.com/pics/pics_original/7/5/3/124453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204864"/>
            <a:ext cx="5171728" cy="398223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descr="Атбакыл (наездники) В эту игру можете играть вдвоем. Один из вас бросает в о..."/>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pic>
        <p:nvPicPr>
          <p:cNvPr id="5" name="Объект 3" descr="http://referatdb.ru/pars_docs/refs/65/64692/64692_html_54ebc133.png"/>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4991973"/>
            <a:ext cx="864096" cy="1474992"/>
          </a:xfrm>
          <a:prstGeom prst="rect">
            <a:avLst/>
          </a:prstGeom>
          <a:noFill/>
          <a:ln>
            <a:noFill/>
          </a:ln>
        </p:spPr>
      </p:pic>
    </p:spTree>
    <p:extLst>
      <p:ext uri="{BB962C8B-B14F-4D97-AF65-F5344CB8AC3E}">
        <p14:creationId xmlns:p14="http://schemas.microsoft.com/office/powerpoint/2010/main" xmlns="" val="14506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360</TotalTime>
  <Words>493</Words>
  <Application>Microsoft Office PowerPoint</Application>
  <PresentationFormat>Экран (4:3)</PresentationFormat>
  <Paragraphs>39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Солнцестояние</vt:lpstr>
      <vt:lpstr>Муниципальное бюджетное дошкольное образовательное учреждение детский сад №5</vt:lpstr>
      <vt:lpstr>Пояснительная записка</vt:lpstr>
      <vt:lpstr>Программные образовательные задачи:</vt:lpstr>
      <vt:lpstr> ДАВАЙТЕ ПОЗНАКОМИМСЯ! </vt:lpstr>
      <vt:lpstr>Слайд 5</vt:lpstr>
      <vt:lpstr>Слайд 6</vt:lpstr>
      <vt:lpstr>Слайд 7</vt:lpstr>
      <vt:lpstr>Слайд 8</vt:lpstr>
      <vt:lpstr>Слайд 9</vt:lpstr>
      <vt:lpstr>Слайд 10</vt:lpstr>
      <vt:lpstr>Слайд 11</vt:lpstr>
      <vt:lpstr>Слайд 12</vt:lpstr>
      <vt:lpstr> используемые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кирленчик</dc:creator>
  <cp:lastModifiedBy>Админ</cp:lastModifiedBy>
  <cp:revision>28</cp:revision>
  <dcterms:created xsi:type="dcterms:W3CDTF">2019-11-25T17:09:31Z</dcterms:created>
  <dcterms:modified xsi:type="dcterms:W3CDTF">2019-11-28T09:23:01Z</dcterms:modified>
</cp:coreProperties>
</file>