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303113.dou.obrazovanie33.ru/" TargetMode="External"/><Relationship Id="rId2" Type="http://schemas.openxmlformats.org/officeDocument/2006/relationships/hyperlink" Target="mailto:e.v.semina@yok33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Pictures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865" y="260648"/>
            <a:ext cx="6193285" cy="46805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509120"/>
            <a:ext cx="7772400" cy="211566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Краткая презентация Адаптированной основной образовательной программы дошкольного образования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2600908"/>
            <a:ext cx="1872208" cy="16561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МБДОУ №5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55576" y="424989"/>
            <a:ext cx="7992888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Паспорт                                                                                                                                                                                                                        Адаптированной основной образовательной программы дошкольного образования  детей с тяжелыми нарушениями речи муниципального бюджетного дошкольного образовательного учреждения  детский сад № 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27584" y="1340768"/>
          <a:ext cx="7920880" cy="537872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208153"/>
                <a:gridCol w="5712727"/>
              </a:tblGrid>
              <a:tr h="258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Наименование учреждения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Муниципальное бюджетное дошкольное образовательное учреждение детский сад №5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17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Учредитель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Муниципальное образование г. Ковров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17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Руководитель ДОУ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Заведующий МБДОУ №5 Семина Елена Викторовна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353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Нормативно-правовая основа деятельности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Устав МБДОУ (от 16.07.2015) Лицензия на осуществление образовательной деятельности от 26.02.2016г. № 3862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353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Юридический адрес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601911 Владимирская область, г. Ковров,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ул. </a:t>
                      </a:r>
                      <a:r>
                        <a:rPr lang="ru-RU" sz="1100" dirty="0" err="1"/>
                        <a:t>Грибоедова</a:t>
                      </a:r>
                      <a:r>
                        <a:rPr lang="ru-RU" sz="1100" dirty="0"/>
                        <a:t>, д.117А.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17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Телефон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(49232) 5-72-67, 5- 71- 80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353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Адрес электронной почты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Адрес сайта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hlinkClick r:id="rId2"/>
                        </a:rPr>
                        <a:t>e</a:t>
                      </a:r>
                      <a:r>
                        <a:rPr lang="ru-RU" sz="1100" u="sng" dirty="0">
                          <a:hlinkClick r:id="rId2"/>
                        </a:rPr>
                        <a:t>.</a:t>
                      </a:r>
                      <a:r>
                        <a:rPr lang="en-US" sz="1100" u="sng" dirty="0">
                          <a:hlinkClick r:id="rId2"/>
                        </a:rPr>
                        <a:t>v</a:t>
                      </a:r>
                      <a:r>
                        <a:rPr lang="ru-RU" sz="1100" u="sng" dirty="0">
                          <a:hlinkClick r:id="rId2"/>
                        </a:rPr>
                        <a:t>.</a:t>
                      </a:r>
                      <a:r>
                        <a:rPr lang="en-US" sz="1100" u="sng" dirty="0" err="1">
                          <a:hlinkClick r:id="rId2"/>
                        </a:rPr>
                        <a:t>semina</a:t>
                      </a:r>
                      <a:r>
                        <a:rPr lang="ru-RU" sz="1100" u="sng" dirty="0">
                          <a:hlinkClick r:id="rId2"/>
                        </a:rPr>
                        <a:t>@</a:t>
                      </a:r>
                      <a:r>
                        <a:rPr lang="en-US" sz="1100" u="sng" dirty="0" err="1">
                          <a:hlinkClick r:id="rId2"/>
                        </a:rPr>
                        <a:t>yok</a:t>
                      </a:r>
                      <a:r>
                        <a:rPr lang="ru-RU" sz="1100" u="sng" dirty="0">
                          <a:hlinkClick r:id="rId2"/>
                        </a:rPr>
                        <a:t>33.</a:t>
                      </a:r>
                      <a:r>
                        <a:rPr lang="en-US" sz="1100" u="sng" dirty="0" err="1">
                          <a:hlinkClick r:id="rId2"/>
                        </a:rPr>
                        <a:t>ru</a:t>
                      </a:r>
                      <a:r>
                        <a:rPr lang="ru-RU" sz="1100" dirty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hlinkClick r:id="rId3"/>
                        </a:rPr>
                        <a:t>http</a:t>
                      </a:r>
                      <a:r>
                        <a:rPr lang="ru-RU" sz="1100" u="sng" dirty="0">
                          <a:hlinkClick r:id="rId3"/>
                        </a:rPr>
                        <a:t>://</a:t>
                      </a:r>
                      <a:r>
                        <a:rPr lang="en-US" sz="1100" u="sng" dirty="0">
                          <a:hlinkClick r:id="rId3"/>
                        </a:rPr>
                        <a:t>t</a:t>
                      </a:r>
                      <a:r>
                        <a:rPr lang="ru-RU" sz="1100" u="sng" dirty="0">
                          <a:hlinkClick r:id="rId3"/>
                        </a:rPr>
                        <a:t>303113.</a:t>
                      </a:r>
                      <a:r>
                        <a:rPr lang="en-US" sz="1100" u="sng" dirty="0" err="1">
                          <a:hlinkClick r:id="rId3"/>
                        </a:rPr>
                        <a:t>dou</a:t>
                      </a:r>
                      <a:r>
                        <a:rPr lang="ru-RU" sz="1100" u="sng" dirty="0">
                          <a:hlinkClick r:id="rId3"/>
                        </a:rPr>
                        <a:t>.</a:t>
                      </a:r>
                      <a:r>
                        <a:rPr lang="en-US" sz="1100" u="sng" dirty="0" err="1">
                          <a:hlinkClick r:id="rId3"/>
                        </a:rPr>
                        <a:t>obrazovanie</a:t>
                      </a:r>
                      <a:r>
                        <a:rPr lang="ru-RU" sz="1100" u="sng" dirty="0">
                          <a:hlinkClick r:id="rId3"/>
                        </a:rPr>
                        <a:t>33.</a:t>
                      </a:r>
                      <a:r>
                        <a:rPr lang="en-US" sz="1100" u="sng" dirty="0" err="1">
                          <a:hlinkClick r:id="rId3"/>
                        </a:rPr>
                        <a:t>ru</a:t>
                      </a:r>
                      <a:r>
                        <a:rPr lang="ru-RU" sz="1100" u="sng" dirty="0">
                          <a:hlinkClick r:id="rId3"/>
                        </a:rPr>
                        <a:t>/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530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Режим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Рабочая неделя: пятидневная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 Длительность работы МБДОУ: 12 часов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Ежедневный график работы ДОУ: с 06.00. до 18.00 Выходные дни: суббота, воскресенье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530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Количество групп по возрастам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 группы: компенсирующей направленности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/>
                        <a:t>старшая группа ( с 5 до 6 лет) – 1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/>
                        <a:t>подготовительная группа (с 6 до 7 лет) –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530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Количество воспитанников на 01.09.201</a:t>
                      </a:r>
                      <a:r>
                        <a:rPr lang="en-US" sz="1100" dirty="0"/>
                        <a:t>9</a:t>
                      </a:r>
                      <a:r>
                        <a:rPr lang="ru-RU" sz="1100" dirty="0"/>
                        <a:t>г.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30 человек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Из них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 ребенок-инвалид находящийся на кратковременном пребывании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1061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Основные разработчики программы: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Авторы-разработчики: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заведующий МБДОУ Е.В.Семина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старший воспитатель  М.А.Тихонова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учитель-логопед  И.А. Плотникова, Ткачева А.В.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педагог-психолог Н.В.Мухина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воспитатель </a:t>
                      </a:r>
                      <a:r>
                        <a:rPr lang="ru-RU" sz="1100" dirty="0" err="1"/>
                        <a:t>Т.В.Федорычева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21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Срок реализации программы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  <a:tr h="393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Особенности МБДОУ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Коррекционная деятельность в группах компенсирующей направленности с приоритетным осуществлением квалифицированной коррекции недостатков в развитии речи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9542" y="674400"/>
            <a:ext cx="8244916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Нормативно-правовой основой для разработки адаптированной основной образовательной программы дошкольного образования  детей с нарушениями речи МБДОУ № 5 (далее по тексту - Программа) являются следующие документы: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РФ от 29.12.2012 г. № 273-ФЗ «Об образовании в Российской Федерации»; 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образования, (приказ Министерства образования и науки РФ от 17.10.2013 № 1155);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Санитарно-эпидемиологические требования к устройству, содержанию и организации режима работы дошкольных образовательных организаций (утв. Постановлением Главного государственного санитарного врача РФ от 15.05.2013г. № 26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2.4.1.3049-13) и др.); 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30.08.2013 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России) от 8 апреля 2014 г. N 293 г. Москва «Об утверждении Порядка приема на обучение по образовательным программам дошкольного образования».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Российской Федерации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России) от 18.04.2008 N АФ-150/06 «О создании условий для получения образования детьми с ограниченными возможностями здоровья и детьми-инвалидами».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Российской Федерации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России) от 07.06.2013 N ИР-535/07 «О коррекционном и инклюзивном образовании детей».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Устав МБДОУ № 5.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7564" y="307776"/>
            <a:ext cx="7848872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Адаптированная основная образовательная программа дошкольного образования детей с тяжелыми нарушениями речи (далее «Программа») предназначена для специалистов групп компенсирующей направленности МБДОУ №5, в которых воспитываются дети с тяжелыми нарушениями речи (далее - дети с ТНР).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Программа сформирована как программа психолого-педагогической поддержки позитивной социализации и индивидуализации, развития личности детей дошкольного возраста с ТНР 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определяет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содержание и организацию образовательной деятельности в группах компенсирующей направленности МБДОУ № 5 города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Коврова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обеспечивает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 обеспечивающих социальную успешность, сохранение и укрепление здоровья детей дошкольного возраста, коррекцию недостатков в физическом и (или) психическом развитии детей.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реализуется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на государственном языке Российской Федерации.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направлена на: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создание условий развития ребенка, открывающих возможности для его позитивной социализации и коррекции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психо-речевого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развития, его личностного развития, развития инициативы и творческих способностей на основе сотрудничества с взрослыми и сверстниками и соответствующим возрасту видам деятельности;                                                                                                                                                                - на создание развивающей образовательной среды, которая представляет собой систему условий социализации и индивидуализации детей с  ТНР, в том числе с инвалидностью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95536" y="446616"/>
            <a:ext cx="8424936" cy="61093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разработана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учётом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комплексной образовательной программы дошкольного образования для детей с тяжелыми нарушениями речи (общим недоразвитием речи) с 3 до 7 лет.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Н.В.Нищева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.- СПб.: ООО "ИЗДАТЕЛЬСТВО "ДЕТСТВО-ПРЕСС", 2019;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примерной адаптированной основной образовательной программой дошкольного образования детей с ТНР, одобренной решением федерального учебно-методического объединения( протокол от 07.12.2017г №6/17)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может корректироваться в связи с изменениями нормативно-правовой базы дошкольного образования, образовательного запроса родителей, видовой структуры групп.    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предусмотрена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освоения детьми в возрасте от 4 до 7 лет в группах компенсирующей направленности (для детей с тяжелыми нарушениями речи)).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Нормативный срок пребывания детей в учреждении: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 с фонетико-фонематическим недоразвитием речи - 1 год;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 с фонетико-фонематическим недоразвитием речи, дизартрией - 2 года;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-дети с общим недоразвитием речи II уровня - 3 года;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-дети с общим недоразвитием речи III уровня - 2 года;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-дети с общим недоразвитием речи IV уровня - 1 год.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Обязательная часть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Программы  соответствует - комплексной образовательной программы дошкольного образования для детей с тяжелыми нарушениями речи (общим недоразвитием речи) с 3 до 7 лет.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Н.В.Нищева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.- СПб.: ООО "ИЗДАТЕЛЬСТВО "ДЕТСТВО-ПРЕСС", 2019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 Программы, формируемая участниками образовательных отношений.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Часть Программы, формируемая участниками образовательных отношений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разработана </a:t>
            </a:r>
            <a:r>
              <a:rPr kumimoji="0" lang="ru-RU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Вариативный образовательный модуль «Дорожная азбука»,разработанной творческой группой педагогов МБДОУ №5,;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Вариативный образовательный модуль «Край земли Владимирской», разработанной творческой группой педагогов МБДОУ №5;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-Вариативный образовательный модуль «Расти, малыш и развивайся» для детей раннего возраста;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Образовательной программы «Азы финансовой культуры дошкольников» Л.В.Стахович, И.В.Семенова, </a:t>
            </a:r>
            <a:r>
              <a:rPr kumimoji="0" lang="ru-RU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Л.Ю.Рыжановская,-М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.: ВИТА-ПРЕСС, 2019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335845"/>
            <a:ext cx="8568952" cy="618630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Коррекционно-развивающая работа с детьми с ОВЗ основывается на результатах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комплексного всестороннего обследования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каждого ребенка. Обследование строится с учетом следующих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принципов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Принцип комплексного изучения ребенка с тяжелыми нарушениями речи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позволяющий обеспечить всестороннюю оценку особенностей его развития. Реализация данного принципа осуществляется в трех направлениях: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а) анализ первичных данных, содержащих информацию об условиях воспитания ребенка, особенностях раннего речевого и психического развития ребенка; изучение медицинской документации, отражающей данные о неврологическом статусе таких детей, их соматическом и психическом развитии, состоянии слуховой функции, получаемом лечении и его эффективности и проч.;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 психолого-педагогическое изучение детей, оценивающее соответствие его интеллектуальных, эмоциональных,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других возможностей показателям и нормативам возраста, требованиям образовательной программы;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в) специально организованное логопедическое обследование детей, предусматривающее определение состояния всех компонентов языковой системы в условиях спонтанной и организованной коммуникации.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Принцип учета возрастных особенностей дете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й, ориентирующий на подбор и использование в процессе обследования таких методов, приемов, форм работы и лексического материала, которые соответствуют разным возрастным возможностям детей.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Принцип динамического изучения детей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позволяющий оценивать не отдельные, разрозненные патологические проявления, а общие тенденции нарушения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речеязыкового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развития и компенсаторные возможности детей.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Принцип качественного системного анализа результатов изучения ребенка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позволяющий отграничить физиологически обоснованные несовершенства речи, выявить характер речевых нарушений у детей разных возрастных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этиопатогенетических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групп и, соответственно с этим, определить адекватные пути и направления коррекционно-развивающей работы для устранения пробелов в речевом развитии детей дошкольного возраста.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Принцип социального прогнозирования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ориентирующий на последующую интерпретацию результатов диагностики детей с тяжелыми нарушениями речи с целью адекватных, социально востребованных маршрутов и алгоритмов их обучения и воспитания.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552" y="940086"/>
            <a:ext cx="8136904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Направления работы специалистов с детьми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диагностическая работа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 своевременное выявление у обучающихся с ОВЗ особых потребностей в адаптации к освоению адаптированной основной общеобразовательной программы образования, проведение комплексного обследования и подготовку рекомендаций по оказанию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помощи в условиях образовательной организации;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коррекционно-развивающая работа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 оказание своевременной адресной специализированной помощи в освоении содержания образования и коррекцию недостатков в физическом и (или) психическом, речевом развитии обучающихся с ОВЗ;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консультативная работа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 непрерывность специального сопровождения обучающихся с ТНР в освоении адаптированной основной программы, специалистов, работающих с детьми, их семей по вопросам реализации дифференцированных психолого-педагогических условий образования, воспитания, коррекции, развития и социализации обучающихся с ОВЗ;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информационно-просветительская работа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направлена на разъяснительную деятельность по вопросам, связанным с особенностями образовательного процесса для обучающихся с ОВЗ, со всеми его участниками - сверстниками, родителями (законными представителями).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481630"/>
            <a:ext cx="8640960" cy="5693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взаимодействия педагогического коллектива с семьями воспитанников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Семья является институтом первичной социализации и образования, который оказывает большое влияние на развитие ребенка в младенческом, раннем и дошкольном возрасте. Поэтому педагогам, реализующим образовательные программы дошкольного образования, необходимо учитывать в своей работе такие факторы, как условия жизни в семье, состав семьи, ее ценности и традиции, а также уважать и признавать способности и достижения родителей (законных представителей) в деле воспитания и развития их детей.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взаимодействия с родителями (законными представителями) воспитанников педагоги ДОУ создание единого пространства развития ребенка «семья - детский сад».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Уважение, сопереживание и искренность являются важными позициями, способствующими позитивному проведению диалога между педагогами и родителями (законными представителями).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взаимодействия участников образовательных отношений по созданию единого пространства развития ребенка выстраивается на основе сотрудничества МБДОУ с семьей как основного принципа и следующих концептуальных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преемственности, согласованных действий.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гуманного подхода к выстраиванию взаимоотношений семьи и ДОУ.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открытости.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индивидуального подхода к каждой семье.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эффективности форм взаимодействия семьи и ДОУ.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обратной связи.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Работа, обеспечивающая взаимодействие семьи и дошкольной организации, включает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следующие направления: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Педагогический мониторинг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Педагогическая поддержка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Педагогическое образование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Педагогическое партнерство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1551</Words>
  <Application>Microsoft Office PowerPoint</Application>
  <PresentationFormat>Экран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Краткая презентация Адаптированной основной образовательной программы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Адаптированной основной образовательной программы дошкольного образования МБДОУ №5</dc:title>
  <dc:creator>Админ</dc:creator>
  <cp:lastModifiedBy>Админ</cp:lastModifiedBy>
  <cp:revision>4</cp:revision>
  <dcterms:created xsi:type="dcterms:W3CDTF">2021-04-12T13:04:10Z</dcterms:created>
  <dcterms:modified xsi:type="dcterms:W3CDTF">2021-04-12T14:03:44Z</dcterms:modified>
</cp:coreProperties>
</file>